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9" r:id="rId5"/>
  </p:sldIdLst>
  <p:sldSz cx="10693400" cy="15125700"/>
  <p:notesSz cx="9926638" cy="143557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8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A9E79-B559-4D8C-99D1-D009C9C3063B}" v="3" dt="2025-10-20T07:57:45.0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1304" autoAdjust="0"/>
  </p:normalViewPr>
  <p:slideViewPr>
    <p:cSldViewPr>
      <p:cViewPr>
        <p:scale>
          <a:sx n="150" d="100"/>
          <a:sy n="150" d="100"/>
        </p:scale>
        <p:origin x="-132" y="-594"/>
      </p:cViewPr>
      <p:guideLst>
        <p:guide orient="horz" pos="3228"/>
        <p:guide pos="3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adalupe Brea | La Manga Club |" userId="cddec603-d720-43b3-8cc8-ae9e6a71cdec" providerId="ADAL" clId="{423F79D1-3351-46CD-8327-8A0EF9B0206A}"/>
    <pc:docChg chg="modSld">
      <pc:chgData name="Guadalupe Brea | La Manga Club |" userId="cddec603-d720-43b3-8cc8-ae9e6a71cdec" providerId="ADAL" clId="{423F79D1-3351-46CD-8327-8A0EF9B0206A}" dt="2025-10-30T15:58:07.115" v="23" actId="20577"/>
      <pc:docMkLst>
        <pc:docMk/>
      </pc:docMkLst>
      <pc:sldChg chg="modSp mod">
        <pc:chgData name="Guadalupe Brea | La Manga Club |" userId="cddec603-d720-43b3-8cc8-ae9e6a71cdec" providerId="ADAL" clId="{423F79D1-3351-46CD-8327-8A0EF9B0206A}" dt="2025-10-30T15:58:07.115" v="23" actId="20577"/>
        <pc:sldMkLst>
          <pc:docMk/>
          <pc:sldMk cId="1661092931" sldId="259"/>
        </pc:sldMkLst>
        <pc:spChg chg="mod">
          <ac:chgData name="Guadalupe Brea | La Manga Club |" userId="cddec603-d720-43b3-8cc8-ae9e6a71cdec" providerId="ADAL" clId="{423F79D1-3351-46CD-8327-8A0EF9B0206A}" dt="2025-10-30T15:56:54.584" v="3" actId="20577"/>
          <ac:spMkLst>
            <pc:docMk/>
            <pc:sldMk cId="1661092931" sldId="259"/>
            <ac:spMk id="14" creationId="{8876D56E-13B1-2E9E-9C97-A3557FAA7F87}"/>
          </ac:spMkLst>
        </pc:spChg>
        <pc:spChg chg="mod">
          <ac:chgData name="Guadalupe Brea | La Manga Club |" userId="cddec603-d720-43b3-8cc8-ae9e6a71cdec" providerId="ADAL" clId="{423F79D1-3351-46CD-8327-8A0EF9B0206A}" dt="2025-10-30T15:58:07.115" v="23" actId="20577"/>
          <ac:spMkLst>
            <pc:docMk/>
            <pc:sldMk cId="1661092931" sldId="259"/>
            <ac:spMk id="36" creationId="{45A90354-99D8-7A83-02F3-571386E14D91}"/>
          </ac:spMkLst>
        </pc:spChg>
        <pc:spChg chg="mod">
          <ac:chgData name="Guadalupe Brea | La Manga Club |" userId="cddec603-d720-43b3-8cc8-ae9e6a71cdec" providerId="ADAL" clId="{423F79D1-3351-46CD-8327-8A0EF9B0206A}" dt="2025-10-30T15:58:01.140" v="19" actId="20577"/>
          <ac:spMkLst>
            <pc:docMk/>
            <pc:sldMk cId="1661092931" sldId="259"/>
            <ac:spMk id="37" creationId="{942F9425-4DD6-6D50-21D0-8498D01FAF79}"/>
          </ac:spMkLst>
        </pc:spChg>
        <pc:spChg chg="mod">
          <ac:chgData name="Guadalupe Brea | La Manga Club |" userId="cddec603-d720-43b3-8cc8-ae9e6a71cdec" providerId="ADAL" clId="{423F79D1-3351-46CD-8327-8A0EF9B0206A}" dt="2025-10-30T15:57:13.748" v="7" actId="20577"/>
          <ac:spMkLst>
            <pc:docMk/>
            <pc:sldMk cId="1661092931" sldId="259"/>
            <ac:spMk id="42" creationId="{3579C06E-6DD1-9311-1AAF-4CE7BCEF94A5}"/>
          </ac:spMkLst>
        </pc:spChg>
        <pc:spChg chg="mod">
          <ac:chgData name="Guadalupe Brea | La Manga Club |" userId="cddec603-d720-43b3-8cc8-ae9e6a71cdec" providerId="ADAL" clId="{423F79D1-3351-46CD-8327-8A0EF9B0206A}" dt="2025-10-30T15:57:03.363" v="5" actId="20577"/>
          <ac:spMkLst>
            <pc:docMk/>
            <pc:sldMk cId="1661092931" sldId="259"/>
            <ac:spMk id="53" creationId="{A16DB43C-F803-B6AF-9730-C65D348E2CCA}"/>
          </ac:spMkLst>
        </pc:spChg>
        <pc:spChg chg="mod">
          <ac:chgData name="Guadalupe Brea | La Manga Club |" userId="cddec603-d720-43b3-8cc8-ae9e6a71cdec" providerId="ADAL" clId="{423F79D1-3351-46CD-8327-8A0EF9B0206A}" dt="2025-10-30T15:57:39.169" v="17" actId="20577"/>
          <ac:spMkLst>
            <pc:docMk/>
            <pc:sldMk cId="1661092931" sldId="259"/>
            <ac:spMk id="59" creationId="{C949D600-2C2B-2326-A157-4AC731019887}"/>
          </ac:spMkLst>
        </pc:spChg>
        <pc:spChg chg="mod">
          <ac:chgData name="Guadalupe Brea | La Manga Club |" userId="cddec603-d720-43b3-8cc8-ae9e6a71cdec" providerId="ADAL" clId="{423F79D1-3351-46CD-8327-8A0EF9B0206A}" dt="2025-10-30T15:57:08.996" v="6" actId="20577"/>
          <ac:spMkLst>
            <pc:docMk/>
            <pc:sldMk cId="1661092931" sldId="259"/>
            <ac:spMk id="67" creationId="{5BC8169E-4FB8-3C54-884C-BF07C03986EB}"/>
          </ac:spMkLst>
        </pc:spChg>
        <pc:spChg chg="mod">
          <ac:chgData name="Guadalupe Brea | La Manga Club |" userId="cddec603-d720-43b3-8cc8-ae9e6a71cdec" providerId="ADAL" clId="{423F79D1-3351-46CD-8327-8A0EF9B0206A}" dt="2025-10-30T15:57:57.620" v="18" actId="20577"/>
          <ac:spMkLst>
            <pc:docMk/>
            <pc:sldMk cId="1661092931" sldId="259"/>
            <ac:spMk id="70" creationId="{54EE3515-5164-DCFC-79CC-2DE78E82E05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9317" y="1390046"/>
            <a:ext cx="90919" cy="12994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65594" y="1392683"/>
            <a:ext cx="169329" cy="1246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485558" y="1392682"/>
            <a:ext cx="22860" cy="125095"/>
          </a:xfrm>
          <a:custGeom>
            <a:avLst/>
            <a:gdLst/>
            <a:ahLst/>
            <a:cxnLst/>
            <a:rect l="l" t="t" r="r" b="b"/>
            <a:pathLst>
              <a:path w="22860" h="125094">
                <a:moveTo>
                  <a:pt x="22682" y="0"/>
                </a:moveTo>
                <a:lnTo>
                  <a:pt x="0" y="0"/>
                </a:lnTo>
                <a:lnTo>
                  <a:pt x="1587" y="2463"/>
                </a:lnTo>
                <a:lnTo>
                  <a:pt x="2641" y="5092"/>
                </a:lnTo>
                <a:lnTo>
                  <a:pt x="2641" y="119405"/>
                </a:lnTo>
                <a:lnTo>
                  <a:pt x="1587" y="122389"/>
                </a:lnTo>
                <a:lnTo>
                  <a:pt x="0" y="124675"/>
                </a:lnTo>
                <a:lnTo>
                  <a:pt x="22682" y="124675"/>
                </a:lnTo>
                <a:lnTo>
                  <a:pt x="21272" y="122389"/>
                </a:lnTo>
                <a:lnTo>
                  <a:pt x="20218" y="119748"/>
                </a:lnTo>
                <a:lnTo>
                  <a:pt x="20218" y="4927"/>
                </a:lnTo>
                <a:lnTo>
                  <a:pt x="21272" y="2286"/>
                </a:lnTo>
                <a:lnTo>
                  <a:pt x="22682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68025" y="1392682"/>
            <a:ext cx="147358" cy="12467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41077" y="1389869"/>
            <a:ext cx="123101" cy="12854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89361" y="1392681"/>
            <a:ext cx="97243" cy="12467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36178" y="1392680"/>
            <a:ext cx="76492" cy="12467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62940" y="1390046"/>
            <a:ext cx="90919" cy="12994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98679" y="1392678"/>
            <a:ext cx="100583" cy="12467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19297" y="1392682"/>
            <a:ext cx="126263" cy="12467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92499" y="1392682"/>
            <a:ext cx="94780" cy="12731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47053" y="1392681"/>
            <a:ext cx="97243" cy="12467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85770" y="1392682"/>
            <a:ext cx="126263" cy="12467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55451" y="1392506"/>
            <a:ext cx="119926" cy="124853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425474" y="1392678"/>
            <a:ext cx="100583" cy="124675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3270572" y="813439"/>
            <a:ext cx="307340" cy="439420"/>
          </a:xfrm>
          <a:custGeom>
            <a:avLst/>
            <a:gdLst/>
            <a:ahLst/>
            <a:cxnLst/>
            <a:rect l="l" t="t" r="r" b="b"/>
            <a:pathLst>
              <a:path w="307339" h="439419">
                <a:moveTo>
                  <a:pt x="158597" y="0"/>
                </a:moveTo>
                <a:lnTo>
                  <a:pt x="111772" y="6709"/>
                </a:lnTo>
                <a:lnTo>
                  <a:pt x="73811" y="25166"/>
                </a:lnTo>
                <a:lnTo>
                  <a:pt x="45601" y="52861"/>
                </a:lnTo>
                <a:lnTo>
                  <a:pt x="28026" y="87286"/>
                </a:lnTo>
                <a:lnTo>
                  <a:pt x="21970" y="125933"/>
                </a:lnTo>
                <a:lnTo>
                  <a:pt x="28199" y="159644"/>
                </a:lnTo>
                <a:lnTo>
                  <a:pt x="49964" y="188455"/>
                </a:lnTo>
                <a:lnTo>
                  <a:pt x="91890" y="216151"/>
                </a:lnTo>
                <a:lnTo>
                  <a:pt x="158597" y="246519"/>
                </a:lnTo>
                <a:lnTo>
                  <a:pt x="209440" y="272633"/>
                </a:lnTo>
                <a:lnTo>
                  <a:pt x="237897" y="298194"/>
                </a:lnTo>
                <a:lnTo>
                  <a:pt x="250317" y="322866"/>
                </a:lnTo>
                <a:lnTo>
                  <a:pt x="253047" y="346316"/>
                </a:lnTo>
                <a:lnTo>
                  <a:pt x="242884" y="378650"/>
                </a:lnTo>
                <a:lnTo>
                  <a:pt x="218076" y="402299"/>
                </a:lnTo>
                <a:lnTo>
                  <a:pt x="187141" y="416816"/>
                </a:lnTo>
                <a:lnTo>
                  <a:pt x="158597" y="421754"/>
                </a:lnTo>
                <a:lnTo>
                  <a:pt x="106844" y="409131"/>
                </a:lnTo>
                <a:lnTo>
                  <a:pt x="66228" y="377351"/>
                </a:lnTo>
                <a:lnTo>
                  <a:pt x="37641" y="335547"/>
                </a:lnTo>
                <a:lnTo>
                  <a:pt x="21970" y="292849"/>
                </a:lnTo>
                <a:lnTo>
                  <a:pt x="0" y="345122"/>
                </a:lnTo>
                <a:lnTo>
                  <a:pt x="18941" y="380334"/>
                </a:lnTo>
                <a:lnTo>
                  <a:pt x="51749" y="410313"/>
                </a:lnTo>
                <a:lnTo>
                  <a:pt x="97144" y="431160"/>
                </a:lnTo>
                <a:lnTo>
                  <a:pt x="153847" y="438975"/>
                </a:lnTo>
                <a:lnTo>
                  <a:pt x="206054" y="432256"/>
                </a:lnTo>
                <a:lnTo>
                  <a:pt x="248594" y="413733"/>
                </a:lnTo>
                <a:lnTo>
                  <a:pt x="280355" y="385858"/>
                </a:lnTo>
                <a:lnTo>
                  <a:pt x="300227" y="351084"/>
                </a:lnTo>
                <a:lnTo>
                  <a:pt x="307098" y="311861"/>
                </a:lnTo>
                <a:lnTo>
                  <a:pt x="299219" y="274940"/>
                </a:lnTo>
                <a:lnTo>
                  <a:pt x="274801" y="245479"/>
                </a:lnTo>
                <a:lnTo>
                  <a:pt x="232673" y="218469"/>
                </a:lnTo>
                <a:lnTo>
                  <a:pt x="171665" y="188899"/>
                </a:lnTo>
                <a:lnTo>
                  <a:pt x="152653" y="180581"/>
                </a:lnTo>
                <a:lnTo>
                  <a:pt x="122928" y="166891"/>
                </a:lnTo>
                <a:lnTo>
                  <a:pt x="97489" y="150361"/>
                </a:lnTo>
                <a:lnTo>
                  <a:pt x="79735" y="127706"/>
                </a:lnTo>
                <a:lnTo>
                  <a:pt x="73063" y="95643"/>
                </a:lnTo>
                <a:lnTo>
                  <a:pt x="80830" y="59805"/>
                </a:lnTo>
                <a:lnTo>
                  <a:pt x="100904" y="34826"/>
                </a:lnTo>
                <a:lnTo>
                  <a:pt x="128441" y="20205"/>
                </a:lnTo>
                <a:lnTo>
                  <a:pt x="158597" y="15443"/>
                </a:lnTo>
                <a:lnTo>
                  <a:pt x="204881" y="23704"/>
                </a:lnTo>
                <a:lnTo>
                  <a:pt x="238417" y="44999"/>
                </a:lnTo>
                <a:lnTo>
                  <a:pt x="262932" y="74089"/>
                </a:lnTo>
                <a:lnTo>
                  <a:pt x="282155" y="105740"/>
                </a:lnTo>
                <a:lnTo>
                  <a:pt x="292849" y="124739"/>
                </a:lnTo>
                <a:lnTo>
                  <a:pt x="306501" y="64160"/>
                </a:lnTo>
                <a:lnTo>
                  <a:pt x="280221" y="38849"/>
                </a:lnTo>
                <a:lnTo>
                  <a:pt x="248146" y="18492"/>
                </a:lnTo>
                <a:lnTo>
                  <a:pt x="208273" y="4929"/>
                </a:lnTo>
                <a:lnTo>
                  <a:pt x="158597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631126" y="813442"/>
            <a:ext cx="423545" cy="439420"/>
          </a:xfrm>
          <a:custGeom>
            <a:avLst/>
            <a:gdLst/>
            <a:ahLst/>
            <a:cxnLst/>
            <a:rect l="l" t="t" r="r" b="b"/>
            <a:pathLst>
              <a:path w="423545" h="439419">
                <a:moveTo>
                  <a:pt x="211467" y="0"/>
                </a:moveTo>
                <a:lnTo>
                  <a:pt x="166459" y="4753"/>
                </a:lnTo>
                <a:lnTo>
                  <a:pt x="123302" y="18828"/>
                </a:lnTo>
                <a:lnTo>
                  <a:pt x="83844" y="41942"/>
                </a:lnTo>
                <a:lnTo>
                  <a:pt x="49936" y="73816"/>
                </a:lnTo>
                <a:lnTo>
                  <a:pt x="23426" y="114169"/>
                </a:lnTo>
                <a:lnTo>
                  <a:pt x="6164" y="162720"/>
                </a:lnTo>
                <a:lnTo>
                  <a:pt x="0" y="219189"/>
                </a:lnTo>
                <a:lnTo>
                  <a:pt x="6164" y="275691"/>
                </a:lnTo>
                <a:lnTo>
                  <a:pt x="23426" y="324327"/>
                </a:lnTo>
                <a:lnTo>
                  <a:pt x="49936" y="364796"/>
                </a:lnTo>
                <a:lnTo>
                  <a:pt x="83844" y="396797"/>
                </a:lnTo>
                <a:lnTo>
                  <a:pt x="123302" y="420028"/>
                </a:lnTo>
                <a:lnTo>
                  <a:pt x="166459" y="434188"/>
                </a:lnTo>
                <a:lnTo>
                  <a:pt x="211467" y="438975"/>
                </a:lnTo>
                <a:lnTo>
                  <a:pt x="256475" y="434188"/>
                </a:lnTo>
                <a:lnTo>
                  <a:pt x="299633" y="420028"/>
                </a:lnTo>
                <a:lnTo>
                  <a:pt x="301750" y="418782"/>
                </a:lnTo>
                <a:lnTo>
                  <a:pt x="209092" y="418782"/>
                </a:lnTo>
                <a:lnTo>
                  <a:pt x="161407" y="410449"/>
                </a:lnTo>
                <a:lnTo>
                  <a:pt x="124612" y="387561"/>
                </a:lnTo>
                <a:lnTo>
                  <a:pt x="97718" y="353288"/>
                </a:lnTo>
                <a:lnTo>
                  <a:pt x="79734" y="310798"/>
                </a:lnTo>
                <a:lnTo>
                  <a:pt x="69670" y="263260"/>
                </a:lnTo>
                <a:lnTo>
                  <a:pt x="66535" y="213842"/>
                </a:lnTo>
                <a:lnTo>
                  <a:pt x="71965" y="152133"/>
                </a:lnTo>
                <a:lnTo>
                  <a:pt x="87213" y="102718"/>
                </a:lnTo>
                <a:lnTo>
                  <a:pt x="110710" y="65117"/>
                </a:lnTo>
                <a:lnTo>
                  <a:pt x="140891" y="38852"/>
                </a:lnTo>
                <a:lnTo>
                  <a:pt x="176188" y="23444"/>
                </a:lnTo>
                <a:lnTo>
                  <a:pt x="215036" y="18415"/>
                </a:lnTo>
                <a:lnTo>
                  <a:pt x="298366" y="18415"/>
                </a:lnTo>
                <a:lnTo>
                  <a:pt x="256475" y="4753"/>
                </a:lnTo>
                <a:lnTo>
                  <a:pt x="211467" y="0"/>
                </a:lnTo>
                <a:close/>
              </a:path>
              <a:path w="423545" h="439419">
                <a:moveTo>
                  <a:pt x="298366" y="18415"/>
                </a:moveTo>
                <a:lnTo>
                  <a:pt x="215036" y="18415"/>
                </a:lnTo>
                <a:lnTo>
                  <a:pt x="262395" y="26712"/>
                </a:lnTo>
                <a:lnTo>
                  <a:pt x="299295" y="49546"/>
                </a:lnTo>
                <a:lnTo>
                  <a:pt x="326559" y="83832"/>
                </a:lnTo>
                <a:lnTo>
                  <a:pt x="345013" y="126483"/>
                </a:lnTo>
                <a:lnTo>
                  <a:pt x="355481" y="174413"/>
                </a:lnTo>
                <a:lnTo>
                  <a:pt x="358787" y="224536"/>
                </a:lnTo>
                <a:lnTo>
                  <a:pt x="353185" y="286157"/>
                </a:lnTo>
                <a:lnTo>
                  <a:pt x="337534" y="335353"/>
                </a:lnTo>
                <a:lnTo>
                  <a:pt x="313567" y="372670"/>
                </a:lnTo>
                <a:lnTo>
                  <a:pt x="283016" y="398651"/>
                </a:lnTo>
                <a:lnTo>
                  <a:pt x="247614" y="413840"/>
                </a:lnTo>
                <a:lnTo>
                  <a:pt x="209092" y="418782"/>
                </a:lnTo>
                <a:lnTo>
                  <a:pt x="301750" y="418782"/>
                </a:lnTo>
                <a:lnTo>
                  <a:pt x="339090" y="396797"/>
                </a:lnTo>
                <a:lnTo>
                  <a:pt x="372998" y="364796"/>
                </a:lnTo>
                <a:lnTo>
                  <a:pt x="399508" y="324327"/>
                </a:lnTo>
                <a:lnTo>
                  <a:pt x="416770" y="275691"/>
                </a:lnTo>
                <a:lnTo>
                  <a:pt x="422935" y="219189"/>
                </a:lnTo>
                <a:lnTo>
                  <a:pt x="416770" y="162720"/>
                </a:lnTo>
                <a:lnTo>
                  <a:pt x="399508" y="114169"/>
                </a:lnTo>
                <a:lnTo>
                  <a:pt x="372998" y="73816"/>
                </a:lnTo>
                <a:lnTo>
                  <a:pt x="339090" y="41942"/>
                </a:lnTo>
                <a:lnTo>
                  <a:pt x="299633" y="18828"/>
                </a:lnTo>
                <a:lnTo>
                  <a:pt x="298366" y="18415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4125334" y="822348"/>
            <a:ext cx="269875" cy="421640"/>
          </a:xfrm>
          <a:custGeom>
            <a:avLst/>
            <a:gdLst/>
            <a:ahLst/>
            <a:cxnLst/>
            <a:rect l="l" t="t" r="r" b="b"/>
            <a:pathLst>
              <a:path w="269875" h="421640">
                <a:moveTo>
                  <a:pt x="76631" y="0"/>
                </a:moveTo>
                <a:lnTo>
                  <a:pt x="0" y="0"/>
                </a:lnTo>
                <a:lnTo>
                  <a:pt x="3648" y="6210"/>
                </a:lnTo>
                <a:lnTo>
                  <a:pt x="6462" y="12698"/>
                </a:lnTo>
                <a:lnTo>
                  <a:pt x="8274" y="19964"/>
                </a:lnTo>
                <a:lnTo>
                  <a:pt x="8915" y="28511"/>
                </a:lnTo>
                <a:lnTo>
                  <a:pt x="8915" y="392645"/>
                </a:lnTo>
                <a:lnTo>
                  <a:pt x="8274" y="401024"/>
                </a:lnTo>
                <a:lnTo>
                  <a:pt x="6462" y="408458"/>
                </a:lnTo>
                <a:lnTo>
                  <a:pt x="3648" y="415114"/>
                </a:lnTo>
                <a:lnTo>
                  <a:pt x="0" y="421157"/>
                </a:lnTo>
                <a:lnTo>
                  <a:pt x="269684" y="421157"/>
                </a:lnTo>
                <a:lnTo>
                  <a:pt x="248894" y="379577"/>
                </a:lnTo>
                <a:lnTo>
                  <a:pt x="213974" y="390410"/>
                </a:lnTo>
                <a:lnTo>
                  <a:pt x="183846" y="396287"/>
                </a:lnTo>
                <a:lnTo>
                  <a:pt x="155502" y="398712"/>
                </a:lnTo>
                <a:lnTo>
                  <a:pt x="125933" y="399186"/>
                </a:lnTo>
                <a:lnTo>
                  <a:pt x="67119" y="399186"/>
                </a:lnTo>
                <a:lnTo>
                  <a:pt x="67119" y="29705"/>
                </a:lnTo>
                <a:lnTo>
                  <a:pt x="67853" y="20720"/>
                </a:lnTo>
                <a:lnTo>
                  <a:pt x="69870" y="13071"/>
                </a:lnTo>
                <a:lnTo>
                  <a:pt x="72889" y="6313"/>
                </a:lnTo>
                <a:lnTo>
                  <a:pt x="76631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17128" y="907414"/>
            <a:ext cx="218465" cy="251040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4857720" y="813438"/>
            <a:ext cx="307340" cy="439420"/>
          </a:xfrm>
          <a:custGeom>
            <a:avLst/>
            <a:gdLst/>
            <a:ahLst/>
            <a:cxnLst/>
            <a:rect l="l" t="t" r="r" b="b"/>
            <a:pathLst>
              <a:path w="307339" h="439419">
                <a:moveTo>
                  <a:pt x="158597" y="0"/>
                </a:moveTo>
                <a:lnTo>
                  <a:pt x="111767" y="6710"/>
                </a:lnTo>
                <a:lnTo>
                  <a:pt x="73806" y="25169"/>
                </a:lnTo>
                <a:lnTo>
                  <a:pt x="45597" y="52866"/>
                </a:lnTo>
                <a:lnTo>
                  <a:pt x="28024" y="87291"/>
                </a:lnTo>
                <a:lnTo>
                  <a:pt x="21970" y="125933"/>
                </a:lnTo>
                <a:lnTo>
                  <a:pt x="28199" y="159644"/>
                </a:lnTo>
                <a:lnTo>
                  <a:pt x="49964" y="188455"/>
                </a:lnTo>
                <a:lnTo>
                  <a:pt x="91890" y="216151"/>
                </a:lnTo>
                <a:lnTo>
                  <a:pt x="158597" y="246519"/>
                </a:lnTo>
                <a:lnTo>
                  <a:pt x="209440" y="272639"/>
                </a:lnTo>
                <a:lnTo>
                  <a:pt x="237897" y="298199"/>
                </a:lnTo>
                <a:lnTo>
                  <a:pt x="250317" y="322868"/>
                </a:lnTo>
                <a:lnTo>
                  <a:pt x="253047" y="346316"/>
                </a:lnTo>
                <a:lnTo>
                  <a:pt x="242883" y="378650"/>
                </a:lnTo>
                <a:lnTo>
                  <a:pt x="218071" y="402299"/>
                </a:lnTo>
                <a:lnTo>
                  <a:pt x="187135" y="416816"/>
                </a:lnTo>
                <a:lnTo>
                  <a:pt x="158597" y="421754"/>
                </a:lnTo>
                <a:lnTo>
                  <a:pt x="106844" y="409131"/>
                </a:lnTo>
                <a:lnTo>
                  <a:pt x="66228" y="377351"/>
                </a:lnTo>
                <a:lnTo>
                  <a:pt x="37641" y="335547"/>
                </a:lnTo>
                <a:lnTo>
                  <a:pt x="21970" y="292849"/>
                </a:lnTo>
                <a:lnTo>
                  <a:pt x="0" y="345122"/>
                </a:lnTo>
                <a:lnTo>
                  <a:pt x="18941" y="380339"/>
                </a:lnTo>
                <a:lnTo>
                  <a:pt x="51749" y="410317"/>
                </a:lnTo>
                <a:lnTo>
                  <a:pt x="97144" y="431161"/>
                </a:lnTo>
                <a:lnTo>
                  <a:pt x="153847" y="438975"/>
                </a:lnTo>
                <a:lnTo>
                  <a:pt x="206054" y="432256"/>
                </a:lnTo>
                <a:lnTo>
                  <a:pt x="248594" y="413733"/>
                </a:lnTo>
                <a:lnTo>
                  <a:pt x="280355" y="385858"/>
                </a:lnTo>
                <a:lnTo>
                  <a:pt x="300227" y="351084"/>
                </a:lnTo>
                <a:lnTo>
                  <a:pt x="307098" y="311861"/>
                </a:lnTo>
                <a:lnTo>
                  <a:pt x="299219" y="274940"/>
                </a:lnTo>
                <a:lnTo>
                  <a:pt x="274801" y="245479"/>
                </a:lnTo>
                <a:lnTo>
                  <a:pt x="232673" y="218469"/>
                </a:lnTo>
                <a:lnTo>
                  <a:pt x="171665" y="188899"/>
                </a:lnTo>
                <a:lnTo>
                  <a:pt x="152653" y="180581"/>
                </a:lnTo>
                <a:lnTo>
                  <a:pt x="122928" y="166891"/>
                </a:lnTo>
                <a:lnTo>
                  <a:pt x="97489" y="150361"/>
                </a:lnTo>
                <a:lnTo>
                  <a:pt x="79735" y="127706"/>
                </a:lnTo>
                <a:lnTo>
                  <a:pt x="73063" y="95643"/>
                </a:lnTo>
                <a:lnTo>
                  <a:pt x="80830" y="59805"/>
                </a:lnTo>
                <a:lnTo>
                  <a:pt x="100904" y="34826"/>
                </a:lnTo>
                <a:lnTo>
                  <a:pt x="128441" y="20205"/>
                </a:lnTo>
                <a:lnTo>
                  <a:pt x="158597" y="15443"/>
                </a:lnTo>
                <a:lnTo>
                  <a:pt x="204881" y="23704"/>
                </a:lnTo>
                <a:lnTo>
                  <a:pt x="238417" y="44999"/>
                </a:lnTo>
                <a:lnTo>
                  <a:pt x="262932" y="74089"/>
                </a:lnTo>
                <a:lnTo>
                  <a:pt x="282155" y="105740"/>
                </a:lnTo>
                <a:lnTo>
                  <a:pt x="292836" y="124752"/>
                </a:lnTo>
                <a:lnTo>
                  <a:pt x="306501" y="64160"/>
                </a:lnTo>
                <a:lnTo>
                  <a:pt x="280221" y="38849"/>
                </a:lnTo>
                <a:lnTo>
                  <a:pt x="248146" y="18492"/>
                </a:lnTo>
                <a:lnTo>
                  <a:pt x="208273" y="4929"/>
                </a:lnTo>
                <a:lnTo>
                  <a:pt x="158597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218274" y="813440"/>
            <a:ext cx="423545" cy="439420"/>
          </a:xfrm>
          <a:custGeom>
            <a:avLst/>
            <a:gdLst/>
            <a:ahLst/>
            <a:cxnLst/>
            <a:rect l="l" t="t" r="r" b="b"/>
            <a:pathLst>
              <a:path w="423545" h="439419">
                <a:moveTo>
                  <a:pt x="211467" y="0"/>
                </a:moveTo>
                <a:lnTo>
                  <a:pt x="166459" y="4753"/>
                </a:lnTo>
                <a:lnTo>
                  <a:pt x="123302" y="18828"/>
                </a:lnTo>
                <a:lnTo>
                  <a:pt x="83844" y="41942"/>
                </a:lnTo>
                <a:lnTo>
                  <a:pt x="49936" y="73816"/>
                </a:lnTo>
                <a:lnTo>
                  <a:pt x="23426" y="114169"/>
                </a:lnTo>
                <a:lnTo>
                  <a:pt x="6164" y="162720"/>
                </a:lnTo>
                <a:lnTo>
                  <a:pt x="0" y="219189"/>
                </a:lnTo>
                <a:lnTo>
                  <a:pt x="6164" y="275691"/>
                </a:lnTo>
                <a:lnTo>
                  <a:pt x="23426" y="324327"/>
                </a:lnTo>
                <a:lnTo>
                  <a:pt x="49936" y="364796"/>
                </a:lnTo>
                <a:lnTo>
                  <a:pt x="83844" y="396797"/>
                </a:lnTo>
                <a:lnTo>
                  <a:pt x="123302" y="420028"/>
                </a:lnTo>
                <a:lnTo>
                  <a:pt x="166459" y="434188"/>
                </a:lnTo>
                <a:lnTo>
                  <a:pt x="211467" y="438975"/>
                </a:lnTo>
                <a:lnTo>
                  <a:pt x="256475" y="434188"/>
                </a:lnTo>
                <a:lnTo>
                  <a:pt x="299633" y="420028"/>
                </a:lnTo>
                <a:lnTo>
                  <a:pt x="301750" y="418782"/>
                </a:lnTo>
                <a:lnTo>
                  <a:pt x="209092" y="418782"/>
                </a:lnTo>
                <a:lnTo>
                  <a:pt x="161406" y="410449"/>
                </a:lnTo>
                <a:lnTo>
                  <a:pt x="124609" y="387561"/>
                </a:lnTo>
                <a:lnTo>
                  <a:pt x="97712" y="353288"/>
                </a:lnTo>
                <a:lnTo>
                  <a:pt x="79724" y="310798"/>
                </a:lnTo>
                <a:lnTo>
                  <a:pt x="69658" y="263260"/>
                </a:lnTo>
                <a:lnTo>
                  <a:pt x="66522" y="213842"/>
                </a:lnTo>
                <a:lnTo>
                  <a:pt x="71954" y="152133"/>
                </a:lnTo>
                <a:lnTo>
                  <a:pt x="87203" y="102718"/>
                </a:lnTo>
                <a:lnTo>
                  <a:pt x="110704" y="65117"/>
                </a:lnTo>
                <a:lnTo>
                  <a:pt x="140888" y="38852"/>
                </a:lnTo>
                <a:lnTo>
                  <a:pt x="176187" y="23444"/>
                </a:lnTo>
                <a:lnTo>
                  <a:pt x="215036" y="18415"/>
                </a:lnTo>
                <a:lnTo>
                  <a:pt x="298366" y="18415"/>
                </a:lnTo>
                <a:lnTo>
                  <a:pt x="256475" y="4753"/>
                </a:lnTo>
                <a:lnTo>
                  <a:pt x="211467" y="0"/>
                </a:lnTo>
                <a:close/>
              </a:path>
              <a:path w="423545" h="439419">
                <a:moveTo>
                  <a:pt x="298366" y="18415"/>
                </a:moveTo>
                <a:lnTo>
                  <a:pt x="215036" y="18415"/>
                </a:lnTo>
                <a:lnTo>
                  <a:pt x="262395" y="26712"/>
                </a:lnTo>
                <a:lnTo>
                  <a:pt x="299295" y="49546"/>
                </a:lnTo>
                <a:lnTo>
                  <a:pt x="326559" y="83832"/>
                </a:lnTo>
                <a:lnTo>
                  <a:pt x="345013" y="126483"/>
                </a:lnTo>
                <a:lnTo>
                  <a:pt x="355481" y="174413"/>
                </a:lnTo>
                <a:lnTo>
                  <a:pt x="358787" y="224536"/>
                </a:lnTo>
                <a:lnTo>
                  <a:pt x="353185" y="286157"/>
                </a:lnTo>
                <a:lnTo>
                  <a:pt x="337534" y="335353"/>
                </a:lnTo>
                <a:lnTo>
                  <a:pt x="313567" y="372670"/>
                </a:lnTo>
                <a:lnTo>
                  <a:pt x="283016" y="398651"/>
                </a:lnTo>
                <a:lnTo>
                  <a:pt x="247614" y="413840"/>
                </a:lnTo>
                <a:lnTo>
                  <a:pt x="209092" y="418782"/>
                </a:lnTo>
                <a:lnTo>
                  <a:pt x="301750" y="418782"/>
                </a:lnTo>
                <a:lnTo>
                  <a:pt x="339090" y="396797"/>
                </a:lnTo>
                <a:lnTo>
                  <a:pt x="372998" y="364796"/>
                </a:lnTo>
                <a:lnTo>
                  <a:pt x="399508" y="324327"/>
                </a:lnTo>
                <a:lnTo>
                  <a:pt x="416770" y="275691"/>
                </a:lnTo>
                <a:lnTo>
                  <a:pt x="422935" y="219189"/>
                </a:lnTo>
                <a:lnTo>
                  <a:pt x="416770" y="162720"/>
                </a:lnTo>
                <a:lnTo>
                  <a:pt x="399508" y="114169"/>
                </a:lnTo>
                <a:lnTo>
                  <a:pt x="372998" y="73816"/>
                </a:lnTo>
                <a:lnTo>
                  <a:pt x="339090" y="41942"/>
                </a:lnTo>
                <a:lnTo>
                  <a:pt x="299633" y="18828"/>
                </a:lnTo>
                <a:lnTo>
                  <a:pt x="298366" y="18415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5706541" y="822347"/>
            <a:ext cx="497840" cy="421640"/>
          </a:xfrm>
          <a:custGeom>
            <a:avLst/>
            <a:gdLst/>
            <a:ahLst/>
            <a:cxnLst/>
            <a:rect l="l" t="t" r="r" b="b"/>
            <a:pathLst>
              <a:path w="497839" h="421640">
                <a:moveTo>
                  <a:pt x="458571" y="0"/>
                </a:moveTo>
                <a:lnTo>
                  <a:pt x="439572" y="0"/>
                </a:lnTo>
                <a:lnTo>
                  <a:pt x="428662" y="1606"/>
                </a:lnTo>
                <a:lnTo>
                  <a:pt x="418703" y="6165"/>
                </a:lnTo>
                <a:lnTo>
                  <a:pt x="410415" y="13287"/>
                </a:lnTo>
                <a:lnTo>
                  <a:pt x="404520" y="22580"/>
                </a:lnTo>
                <a:lnTo>
                  <a:pt x="264337" y="329679"/>
                </a:lnTo>
                <a:lnTo>
                  <a:pt x="92074" y="19608"/>
                </a:lnTo>
                <a:lnTo>
                  <a:pt x="86047" y="11530"/>
                </a:lnTo>
                <a:lnTo>
                  <a:pt x="78184" y="5346"/>
                </a:lnTo>
                <a:lnTo>
                  <a:pt x="69097" y="1392"/>
                </a:lnTo>
                <a:lnTo>
                  <a:pt x="59397" y="0"/>
                </a:lnTo>
                <a:lnTo>
                  <a:pt x="15443" y="0"/>
                </a:lnTo>
                <a:lnTo>
                  <a:pt x="43357" y="49314"/>
                </a:lnTo>
                <a:lnTo>
                  <a:pt x="16636" y="377799"/>
                </a:lnTo>
                <a:lnTo>
                  <a:pt x="14451" y="391673"/>
                </a:lnTo>
                <a:lnTo>
                  <a:pt x="10766" y="403264"/>
                </a:lnTo>
                <a:lnTo>
                  <a:pt x="5857" y="412962"/>
                </a:lnTo>
                <a:lnTo>
                  <a:pt x="0" y="421157"/>
                </a:lnTo>
                <a:lnTo>
                  <a:pt x="61772" y="421157"/>
                </a:lnTo>
                <a:lnTo>
                  <a:pt x="55577" y="413186"/>
                </a:lnTo>
                <a:lnTo>
                  <a:pt x="50047" y="404156"/>
                </a:lnTo>
                <a:lnTo>
                  <a:pt x="46074" y="393677"/>
                </a:lnTo>
                <a:lnTo>
                  <a:pt x="44551" y="381355"/>
                </a:lnTo>
                <a:lnTo>
                  <a:pt x="44551" y="376605"/>
                </a:lnTo>
                <a:lnTo>
                  <a:pt x="65938" y="90297"/>
                </a:lnTo>
                <a:lnTo>
                  <a:pt x="219786" y="364134"/>
                </a:lnTo>
                <a:lnTo>
                  <a:pt x="226589" y="374586"/>
                </a:lnTo>
                <a:lnTo>
                  <a:pt x="235008" y="384925"/>
                </a:lnTo>
                <a:lnTo>
                  <a:pt x="244430" y="394372"/>
                </a:lnTo>
                <a:lnTo>
                  <a:pt x="254241" y="402145"/>
                </a:lnTo>
                <a:lnTo>
                  <a:pt x="256019" y="403339"/>
                </a:lnTo>
                <a:lnTo>
                  <a:pt x="406298" y="68313"/>
                </a:lnTo>
                <a:lnTo>
                  <a:pt x="430656" y="391452"/>
                </a:lnTo>
                <a:lnTo>
                  <a:pt x="430656" y="395020"/>
                </a:lnTo>
                <a:lnTo>
                  <a:pt x="429924" y="402194"/>
                </a:lnTo>
                <a:lnTo>
                  <a:pt x="427912" y="408755"/>
                </a:lnTo>
                <a:lnTo>
                  <a:pt x="424897" y="414984"/>
                </a:lnTo>
                <a:lnTo>
                  <a:pt x="421157" y="421157"/>
                </a:lnTo>
                <a:lnTo>
                  <a:pt x="497776" y="421157"/>
                </a:lnTo>
                <a:lnTo>
                  <a:pt x="494204" y="414846"/>
                </a:lnTo>
                <a:lnTo>
                  <a:pt x="491469" y="408090"/>
                </a:lnTo>
                <a:lnTo>
                  <a:pt x="489512" y="400442"/>
                </a:lnTo>
                <a:lnTo>
                  <a:pt x="488276" y="391452"/>
                </a:lnTo>
                <a:lnTo>
                  <a:pt x="458571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6287473" y="822353"/>
            <a:ext cx="292735" cy="421640"/>
          </a:xfrm>
          <a:custGeom>
            <a:avLst/>
            <a:gdLst/>
            <a:ahLst/>
            <a:cxnLst/>
            <a:rect l="l" t="t" r="r" b="b"/>
            <a:pathLst>
              <a:path w="292734" h="421640">
                <a:moveTo>
                  <a:pt x="118808" y="0"/>
                </a:moveTo>
                <a:lnTo>
                  <a:pt x="0" y="0"/>
                </a:lnTo>
                <a:lnTo>
                  <a:pt x="3648" y="6376"/>
                </a:lnTo>
                <a:lnTo>
                  <a:pt x="6462" y="13141"/>
                </a:lnTo>
                <a:lnTo>
                  <a:pt x="8274" y="20463"/>
                </a:lnTo>
                <a:lnTo>
                  <a:pt x="8791" y="26956"/>
                </a:lnTo>
                <a:lnTo>
                  <a:pt x="8915" y="392645"/>
                </a:lnTo>
                <a:lnTo>
                  <a:pt x="8274" y="400520"/>
                </a:lnTo>
                <a:lnTo>
                  <a:pt x="6462" y="408011"/>
                </a:lnTo>
                <a:lnTo>
                  <a:pt x="3648" y="414946"/>
                </a:lnTo>
                <a:lnTo>
                  <a:pt x="0" y="421157"/>
                </a:lnTo>
                <a:lnTo>
                  <a:pt x="162166" y="421157"/>
                </a:lnTo>
                <a:lnTo>
                  <a:pt x="215073" y="411781"/>
                </a:lnTo>
                <a:lnTo>
                  <a:pt x="235732" y="399173"/>
                </a:lnTo>
                <a:lnTo>
                  <a:pt x="68313" y="399173"/>
                </a:lnTo>
                <a:lnTo>
                  <a:pt x="68313" y="216814"/>
                </a:lnTo>
                <a:lnTo>
                  <a:pt x="229894" y="216814"/>
                </a:lnTo>
                <a:lnTo>
                  <a:pt x="227101" y="214976"/>
                </a:lnTo>
                <a:lnTo>
                  <a:pt x="178206" y="203149"/>
                </a:lnTo>
                <a:lnTo>
                  <a:pt x="197875" y="194830"/>
                </a:lnTo>
                <a:lnTo>
                  <a:pt x="68313" y="194830"/>
                </a:lnTo>
                <a:lnTo>
                  <a:pt x="68313" y="21971"/>
                </a:lnTo>
                <a:lnTo>
                  <a:pt x="202663" y="21971"/>
                </a:lnTo>
                <a:lnTo>
                  <a:pt x="173731" y="7536"/>
                </a:lnTo>
                <a:lnTo>
                  <a:pt x="118808" y="0"/>
                </a:lnTo>
                <a:close/>
              </a:path>
              <a:path w="292734" h="421640">
                <a:moveTo>
                  <a:pt x="229894" y="216814"/>
                </a:moveTo>
                <a:lnTo>
                  <a:pt x="153847" y="216814"/>
                </a:lnTo>
                <a:lnTo>
                  <a:pt x="188245" y="224462"/>
                </a:lnTo>
                <a:lnTo>
                  <a:pt x="212953" y="244584"/>
                </a:lnTo>
                <a:lnTo>
                  <a:pt x="227860" y="272948"/>
                </a:lnTo>
                <a:lnTo>
                  <a:pt x="232854" y="305320"/>
                </a:lnTo>
                <a:lnTo>
                  <a:pt x="226709" y="341287"/>
                </a:lnTo>
                <a:lnTo>
                  <a:pt x="209538" y="371182"/>
                </a:lnTo>
                <a:lnTo>
                  <a:pt x="183235" y="391610"/>
                </a:lnTo>
                <a:lnTo>
                  <a:pt x="149694" y="399173"/>
                </a:lnTo>
                <a:lnTo>
                  <a:pt x="235732" y="399173"/>
                </a:lnTo>
                <a:lnTo>
                  <a:pt x="256170" y="386700"/>
                </a:lnTo>
                <a:lnTo>
                  <a:pt x="282786" y="350482"/>
                </a:lnTo>
                <a:lnTo>
                  <a:pt x="292252" y="307695"/>
                </a:lnTo>
                <a:lnTo>
                  <a:pt x="284791" y="270479"/>
                </a:lnTo>
                <a:lnTo>
                  <a:pt x="262851" y="238496"/>
                </a:lnTo>
                <a:lnTo>
                  <a:pt x="229894" y="216814"/>
                </a:lnTo>
                <a:close/>
              </a:path>
              <a:path w="292734" h="421640">
                <a:moveTo>
                  <a:pt x="202663" y="21971"/>
                </a:moveTo>
                <a:lnTo>
                  <a:pt x="115239" y="21971"/>
                </a:lnTo>
                <a:lnTo>
                  <a:pt x="149165" y="26956"/>
                </a:lnTo>
                <a:lnTo>
                  <a:pt x="174567" y="42691"/>
                </a:lnTo>
                <a:lnTo>
                  <a:pt x="190502" y="70341"/>
                </a:lnTo>
                <a:lnTo>
                  <a:pt x="196024" y="111074"/>
                </a:lnTo>
                <a:lnTo>
                  <a:pt x="192033" y="140700"/>
                </a:lnTo>
                <a:lnTo>
                  <a:pt x="180133" y="167654"/>
                </a:lnTo>
                <a:lnTo>
                  <a:pt x="160437" y="187256"/>
                </a:lnTo>
                <a:lnTo>
                  <a:pt x="133057" y="194830"/>
                </a:lnTo>
                <a:lnTo>
                  <a:pt x="197875" y="194830"/>
                </a:lnTo>
                <a:lnTo>
                  <a:pt x="205809" y="191475"/>
                </a:lnTo>
                <a:lnTo>
                  <a:pt x="230625" y="168994"/>
                </a:lnTo>
                <a:lnTo>
                  <a:pt x="248536" y="139828"/>
                </a:lnTo>
                <a:lnTo>
                  <a:pt x="255422" y="108102"/>
                </a:lnTo>
                <a:lnTo>
                  <a:pt x="245268" y="63147"/>
                </a:lnTo>
                <a:lnTo>
                  <a:pt x="216962" y="29105"/>
                </a:lnTo>
                <a:lnTo>
                  <a:pt x="202663" y="21971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645059" y="822350"/>
            <a:ext cx="776605" cy="421640"/>
          </a:xfrm>
          <a:custGeom>
            <a:avLst/>
            <a:gdLst/>
            <a:ahLst/>
            <a:cxnLst/>
            <a:rect l="l" t="t" r="r" b="b"/>
            <a:pathLst>
              <a:path w="776604" h="421640">
                <a:moveTo>
                  <a:pt x="328485" y="421157"/>
                </a:moveTo>
                <a:lnTo>
                  <a:pt x="169875" y="219786"/>
                </a:lnTo>
                <a:lnTo>
                  <a:pt x="220484" y="208813"/>
                </a:lnTo>
                <a:lnTo>
                  <a:pt x="260553" y="189052"/>
                </a:lnTo>
                <a:lnTo>
                  <a:pt x="286918" y="158813"/>
                </a:lnTo>
                <a:lnTo>
                  <a:pt x="296405" y="116433"/>
                </a:lnTo>
                <a:lnTo>
                  <a:pt x="283933" y="66167"/>
                </a:lnTo>
                <a:lnTo>
                  <a:pt x="251409" y="29705"/>
                </a:lnTo>
                <a:lnTo>
                  <a:pt x="206197" y="7505"/>
                </a:lnTo>
                <a:lnTo>
                  <a:pt x="155625" y="12"/>
                </a:lnTo>
                <a:lnTo>
                  <a:pt x="0" y="12"/>
                </a:lnTo>
                <a:lnTo>
                  <a:pt x="3644" y="6210"/>
                </a:lnTo>
                <a:lnTo>
                  <a:pt x="6451" y="12700"/>
                </a:lnTo>
                <a:lnTo>
                  <a:pt x="8267" y="19964"/>
                </a:lnTo>
                <a:lnTo>
                  <a:pt x="8902" y="28524"/>
                </a:lnTo>
                <a:lnTo>
                  <a:pt x="8902" y="392645"/>
                </a:lnTo>
                <a:lnTo>
                  <a:pt x="8267" y="401027"/>
                </a:lnTo>
                <a:lnTo>
                  <a:pt x="6451" y="408457"/>
                </a:lnTo>
                <a:lnTo>
                  <a:pt x="3644" y="415112"/>
                </a:lnTo>
                <a:lnTo>
                  <a:pt x="0" y="421157"/>
                </a:lnTo>
                <a:lnTo>
                  <a:pt x="76619" y="421157"/>
                </a:lnTo>
                <a:lnTo>
                  <a:pt x="72885" y="414845"/>
                </a:lnTo>
                <a:lnTo>
                  <a:pt x="69875" y="408089"/>
                </a:lnTo>
                <a:lnTo>
                  <a:pt x="67856" y="400443"/>
                </a:lnTo>
                <a:lnTo>
                  <a:pt x="67119" y="391464"/>
                </a:lnTo>
                <a:lnTo>
                  <a:pt x="67119" y="21983"/>
                </a:lnTo>
                <a:lnTo>
                  <a:pt x="144932" y="21983"/>
                </a:lnTo>
                <a:lnTo>
                  <a:pt x="174269" y="25082"/>
                </a:lnTo>
                <a:lnTo>
                  <a:pt x="204038" y="37871"/>
                </a:lnTo>
                <a:lnTo>
                  <a:pt x="227139" y="65595"/>
                </a:lnTo>
                <a:lnTo>
                  <a:pt x="236410" y="113461"/>
                </a:lnTo>
                <a:lnTo>
                  <a:pt x="225450" y="158737"/>
                </a:lnTo>
                <a:lnTo>
                  <a:pt x="198551" y="188239"/>
                </a:lnTo>
                <a:lnTo>
                  <a:pt x="164744" y="204266"/>
                </a:lnTo>
                <a:lnTo>
                  <a:pt x="133057" y="209105"/>
                </a:lnTo>
                <a:lnTo>
                  <a:pt x="87312" y="209105"/>
                </a:lnTo>
                <a:lnTo>
                  <a:pt x="242354" y="402742"/>
                </a:lnTo>
                <a:lnTo>
                  <a:pt x="250139" y="410387"/>
                </a:lnTo>
                <a:lnTo>
                  <a:pt x="259651" y="416179"/>
                </a:lnTo>
                <a:lnTo>
                  <a:pt x="270167" y="419862"/>
                </a:lnTo>
                <a:lnTo>
                  <a:pt x="280962" y="421157"/>
                </a:lnTo>
                <a:lnTo>
                  <a:pt x="328485" y="421157"/>
                </a:lnTo>
                <a:close/>
              </a:path>
              <a:path w="776604" h="421640">
                <a:moveTo>
                  <a:pt x="776363" y="421157"/>
                </a:moveTo>
                <a:lnTo>
                  <a:pt x="766267" y="412838"/>
                </a:lnTo>
                <a:lnTo>
                  <a:pt x="763295" y="410464"/>
                </a:lnTo>
                <a:lnTo>
                  <a:pt x="759739" y="405714"/>
                </a:lnTo>
                <a:lnTo>
                  <a:pt x="757948" y="402145"/>
                </a:lnTo>
                <a:lnTo>
                  <a:pt x="694385" y="273253"/>
                </a:lnTo>
                <a:lnTo>
                  <a:pt x="683844" y="251866"/>
                </a:lnTo>
                <a:lnTo>
                  <a:pt x="620737" y="123901"/>
                </a:lnTo>
                <a:lnTo>
                  <a:pt x="620737" y="251866"/>
                </a:lnTo>
                <a:lnTo>
                  <a:pt x="466293" y="251866"/>
                </a:lnTo>
                <a:lnTo>
                  <a:pt x="542328" y="86728"/>
                </a:lnTo>
                <a:lnTo>
                  <a:pt x="620737" y="251866"/>
                </a:lnTo>
                <a:lnTo>
                  <a:pt x="620737" y="123901"/>
                </a:lnTo>
                <a:lnTo>
                  <a:pt x="602411" y="86728"/>
                </a:lnTo>
                <a:lnTo>
                  <a:pt x="566089" y="13068"/>
                </a:lnTo>
                <a:lnTo>
                  <a:pt x="562521" y="5346"/>
                </a:lnTo>
                <a:lnTo>
                  <a:pt x="553605" y="0"/>
                </a:lnTo>
                <a:lnTo>
                  <a:pt x="496582" y="0"/>
                </a:lnTo>
                <a:lnTo>
                  <a:pt x="497179" y="596"/>
                </a:lnTo>
                <a:lnTo>
                  <a:pt x="501929" y="4749"/>
                </a:lnTo>
                <a:lnTo>
                  <a:pt x="506679" y="11290"/>
                </a:lnTo>
                <a:lnTo>
                  <a:pt x="509651" y="16637"/>
                </a:lnTo>
                <a:lnTo>
                  <a:pt x="530440" y="52273"/>
                </a:lnTo>
                <a:lnTo>
                  <a:pt x="369468" y="402145"/>
                </a:lnTo>
                <a:lnTo>
                  <a:pt x="367690" y="405714"/>
                </a:lnTo>
                <a:lnTo>
                  <a:pt x="364718" y="410464"/>
                </a:lnTo>
                <a:lnTo>
                  <a:pt x="361149" y="412838"/>
                </a:lnTo>
                <a:lnTo>
                  <a:pt x="349859" y="421157"/>
                </a:lnTo>
                <a:lnTo>
                  <a:pt x="387883" y="421157"/>
                </a:lnTo>
                <a:lnTo>
                  <a:pt x="456196" y="273253"/>
                </a:lnTo>
                <a:lnTo>
                  <a:pt x="630834" y="273253"/>
                </a:lnTo>
                <a:lnTo>
                  <a:pt x="697953" y="414616"/>
                </a:lnTo>
                <a:lnTo>
                  <a:pt x="699731" y="418185"/>
                </a:lnTo>
                <a:lnTo>
                  <a:pt x="703897" y="421157"/>
                </a:lnTo>
                <a:lnTo>
                  <a:pt x="776363" y="421157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4517135" y="843128"/>
            <a:ext cx="219075" cy="8890"/>
          </a:xfrm>
          <a:custGeom>
            <a:avLst/>
            <a:gdLst/>
            <a:ahLst/>
            <a:cxnLst/>
            <a:rect l="l" t="t" r="r" b="b"/>
            <a:pathLst>
              <a:path w="219075" h="8890">
                <a:moveTo>
                  <a:pt x="218465" y="0"/>
                </a:moveTo>
                <a:lnTo>
                  <a:pt x="0" y="0"/>
                </a:lnTo>
                <a:lnTo>
                  <a:pt x="0" y="8737"/>
                </a:lnTo>
                <a:lnTo>
                  <a:pt x="218465" y="8737"/>
                </a:lnTo>
                <a:lnTo>
                  <a:pt x="218465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4517135" y="1214006"/>
            <a:ext cx="219075" cy="8890"/>
          </a:xfrm>
          <a:custGeom>
            <a:avLst/>
            <a:gdLst/>
            <a:ahLst/>
            <a:cxnLst/>
            <a:rect l="l" t="t" r="r" b="b"/>
            <a:pathLst>
              <a:path w="219075" h="8890">
                <a:moveTo>
                  <a:pt x="218465" y="0"/>
                </a:moveTo>
                <a:lnTo>
                  <a:pt x="0" y="0"/>
                </a:lnTo>
                <a:lnTo>
                  <a:pt x="0" y="8724"/>
                </a:lnTo>
                <a:lnTo>
                  <a:pt x="218465" y="8724"/>
                </a:lnTo>
                <a:lnTo>
                  <a:pt x="218465" y="0"/>
                </a:lnTo>
                <a:close/>
              </a:path>
            </a:pathLst>
          </a:custGeom>
          <a:solidFill>
            <a:srgbClr val="F94C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605028"/>
            <a:ext cx="9624060" cy="242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113006" y="13906937"/>
            <a:ext cx="316992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5" dirty="0"/>
              <a:t>Calatrava</a:t>
            </a:r>
            <a:r>
              <a:rPr spc="10" dirty="0"/>
              <a:t> </a:t>
            </a:r>
            <a:r>
              <a:rPr dirty="0"/>
              <a:t>cream</a:t>
            </a:r>
            <a:r>
              <a:rPr spc="15" dirty="0"/>
              <a:t> </a:t>
            </a:r>
            <a:r>
              <a:rPr spc="-5" dirty="0"/>
              <a:t>caramel</a:t>
            </a:r>
            <a:r>
              <a:rPr spc="10" dirty="0"/>
              <a:t> </a:t>
            </a:r>
            <a:r>
              <a:rPr spc="-10" dirty="0"/>
              <a:t>with</a:t>
            </a:r>
            <a:r>
              <a:rPr spc="15" dirty="0"/>
              <a:t> </a:t>
            </a:r>
            <a:r>
              <a:rPr spc="-5" dirty="0"/>
              <a:t>vanilla</a:t>
            </a:r>
            <a:r>
              <a:rPr spc="10" dirty="0"/>
              <a:t> </a:t>
            </a:r>
            <a:r>
              <a:rPr spc="-10" dirty="0"/>
              <a:t>ice</a:t>
            </a:r>
            <a:r>
              <a:rPr spc="15" dirty="0"/>
              <a:t> </a:t>
            </a:r>
            <a:r>
              <a:rPr dirty="0"/>
              <a:t>cream</a:t>
            </a:r>
            <a:r>
              <a:rPr spc="10" dirty="0"/>
              <a:t> </a:t>
            </a:r>
            <a:r>
              <a:rPr spc="-5" dirty="0"/>
              <a:t>and</a:t>
            </a:r>
            <a:r>
              <a:rPr spc="15" dirty="0"/>
              <a:t> </a:t>
            </a:r>
            <a:r>
              <a:rPr spc="-5" dirty="0"/>
              <a:t>cinnamon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62424" y="13875131"/>
            <a:ext cx="2667635" cy="19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808285"/>
                </a:solidFill>
                <a:latin typeface="Microsoft Sans Serif"/>
                <a:cs typeface="Microsoft Sans Serif"/>
              </a:defRPr>
            </a:lvl1pPr>
          </a:lstStyle>
          <a:p>
            <a:pPr algn="ctr">
              <a:lnSpc>
                <a:spcPts val="680"/>
              </a:lnSpc>
            </a:pPr>
            <a:r>
              <a:rPr spc="-5" dirty="0"/>
              <a:t>Establishment</a:t>
            </a:r>
            <a:r>
              <a:rPr spc="20" dirty="0"/>
              <a:t> </a:t>
            </a:r>
            <a:r>
              <a:rPr spc="-5" dirty="0"/>
              <a:t>with</a:t>
            </a:r>
            <a:r>
              <a:rPr spc="20" dirty="0"/>
              <a:t> </a:t>
            </a:r>
            <a:r>
              <a:rPr spc="-10" dirty="0"/>
              <a:t>information</a:t>
            </a:r>
            <a:r>
              <a:rPr spc="25" dirty="0"/>
              <a:t> </a:t>
            </a:r>
            <a:r>
              <a:rPr spc="-10" dirty="0"/>
              <a:t>available</a:t>
            </a:r>
            <a:r>
              <a:rPr spc="20" dirty="0"/>
              <a:t> </a:t>
            </a:r>
            <a:r>
              <a:rPr spc="-5" dirty="0"/>
              <a:t>about</a:t>
            </a:r>
            <a:r>
              <a:rPr spc="25" dirty="0"/>
              <a:t> </a:t>
            </a:r>
            <a:r>
              <a:rPr spc="-10" dirty="0"/>
              <a:t>allergies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25" dirty="0"/>
              <a:t> </a:t>
            </a:r>
            <a:r>
              <a:rPr dirty="0"/>
              <a:t>food</a:t>
            </a:r>
            <a:r>
              <a:rPr spc="20" dirty="0"/>
              <a:t> </a:t>
            </a:r>
            <a:r>
              <a:rPr spc="-10" dirty="0"/>
              <a:t>intolerances.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Ask</a:t>
            </a:r>
            <a:r>
              <a:rPr spc="-5" dirty="0"/>
              <a:t> our</a:t>
            </a:r>
            <a:r>
              <a:rPr dirty="0"/>
              <a:t> </a:t>
            </a:r>
            <a:r>
              <a:rPr spc="-5" dirty="0"/>
              <a:t>staff</a:t>
            </a:r>
            <a:r>
              <a:rPr dirty="0"/>
              <a:t> for </a:t>
            </a:r>
            <a:r>
              <a:rPr spc="-10" dirty="0"/>
              <a:t>information.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png"/><Relationship Id="rId2" Type="http://schemas.openxmlformats.org/officeDocument/2006/relationships/image" Target="../media/image16.emf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8A838-F108-7B4F-0F32-F3A75A5D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adroTexto 66">
            <a:extLst>
              <a:ext uri="{FF2B5EF4-FFF2-40B4-BE49-F238E27FC236}">
                <a16:creationId xmlns:a16="http://schemas.microsoft.com/office/drawing/2014/main" id="{5BC8169E-4FB8-3C54-884C-BF07C03986EB}"/>
              </a:ext>
            </a:extLst>
          </p:cNvPr>
          <p:cNvSpPr txBox="1"/>
          <p:nvPr/>
        </p:nvSpPr>
        <p:spPr>
          <a:xfrm>
            <a:off x="1246558" y="7887858"/>
            <a:ext cx="3894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228975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Pescado del día / </a:t>
            </a:r>
            <a:r>
              <a:rPr lang="es-ES" sz="1000" i="1" spc="-5" dirty="0">
                <a:latin typeface="Microsoft Sans Serif"/>
                <a:cs typeface="Microsoft Sans Serif"/>
              </a:rPr>
              <a:t>Fish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of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the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day</a:t>
            </a:r>
            <a:r>
              <a:rPr lang="es-ES" sz="1000" spc="-5" dirty="0">
                <a:latin typeface="Microsoft Sans Serif"/>
                <a:cs typeface="Microsoft Sans Serif"/>
              </a:rPr>
              <a:t>                                             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26.00€</a:t>
            </a:r>
            <a:endParaRPr lang="es-ES" sz="1000" spc="-5" dirty="0">
              <a:latin typeface="Microsoft Sans Serif"/>
              <a:cs typeface="Microsoft Sans Serif"/>
            </a:endParaRPr>
          </a:p>
          <a:p>
            <a:endParaRPr lang="es-ES" sz="500" i="1" spc="-5" dirty="0">
              <a:latin typeface="Microsoft Sans Serif"/>
              <a:cs typeface="Microsoft Sans Serif"/>
            </a:endParaRPr>
          </a:p>
          <a:p>
            <a:pPr>
              <a:tabLst>
                <a:tab pos="3232150" algn="l"/>
                <a:tab pos="3321050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Salmón a la plancha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Grilled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salmon</a:t>
            </a:r>
            <a:r>
              <a:rPr lang="es-ES" sz="1000" i="1" spc="-5" dirty="0">
                <a:latin typeface="Microsoft Sans Serif"/>
                <a:cs typeface="Microsoft Sans Serif"/>
              </a:rPr>
              <a:t>                                      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27.50€</a:t>
            </a:r>
          </a:p>
          <a:p>
            <a:pPr>
              <a:tabLst>
                <a:tab pos="3321050" algn="l"/>
              </a:tabLst>
            </a:pPr>
            <a:endParaRPr lang="es-ES" sz="500" i="1" spc="-5" dirty="0">
              <a:solidFill>
                <a:srgbClr val="231F2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6307335-DDA7-A67E-FBE7-AD6D396E4A5A}"/>
              </a:ext>
            </a:extLst>
          </p:cNvPr>
          <p:cNvSpPr txBox="1"/>
          <p:nvPr/>
        </p:nvSpPr>
        <p:spPr>
          <a:xfrm>
            <a:off x="1310299" y="1554520"/>
            <a:ext cx="2446655" cy="62741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dirty="0">
                <a:latin typeface="Microsoft Sans Serif"/>
                <a:cs typeface="Microsoft Sans Serif"/>
              </a:rPr>
              <a:t>Jamón Ibérico con </a:t>
            </a:r>
            <a:r>
              <a:rPr sz="1000" dirty="0" err="1">
                <a:latin typeface="Microsoft Sans Serif"/>
                <a:cs typeface="Microsoft Sans Serif"/>
              </a:rPr>
              <a:t>tomate</a:t>
            </a:r>
            <a:r>
              <a:rPr lang="es-ES" sz="1000" dirty="0">
                <a:latin typeface="Microsoft Sans Serif"/>
                <a:cs typeface="Microsoft Sans Serif"/>
              </a:rPr>
              <a:t>,</a:t>
            </a:r>
            <a:r>
              <a:rPr sz="1000" dirty="0">
                <a:latin typeface="Microsoft Sans Serif"/>
                <a:cs typeface="Microsoft Sans Serif"/>
              </a:rPr>
              <a:t> aceite de oliva virgen  y pan tostado</a:t>
            </a:r>
          </a:p>
          <a:p>
            <a:pPr marL="12700" marR="113030">
              <a:lnSpc>
                <a:spcPct val="101899"/>
              </a:lnSpc>
            </a:pPr>
            <a:r>
              <a:rPr sz="1000" i="1" dirty="0">
                <a:latin typeface="Microsoft Sans Serif"/>
                <a:cs typeface="Microsoft Sans Serif"/>
              </a:rPr>
              <a:t>Iberian Ham with grated tomato,virgin olive oil  and toasted bread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AB7B12C-3006-84DC-6CC7-80239B867EF8}"/>
              </a:ext>
            </a:extLst>
          </p:cNvPr>
          <p:cNvSpPr txBox="1"/>
          <p:nvPr/>
        </p:nvSpPr>
        <p:spPr>
          <a:xfrm>
            <a:off x="1310299" y="2253020"/>
            <a:ext cx="2865323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dirty="0">
                <a:latin typeface="Microsoft Sans Serif"/>
                <a:cs typeface="Microsoft Sans Serif"/>
              </a:rPr>
              <a:t>Queso Manchego</a:t>
            </a:r>
            <a:r>
              <a:rPr lang="es-ES" sz="1000" dirty="0">
                <a:latin typeface="Microsoft Sans Serif"/>
                <a:cs typeface="Microsoft Sans Serif"/>
              </a:rPr>
              <a:t> / </a:t>
            </a:r>
            <a:r>
              <a:rPr sz="1000" spc="-22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Manchego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cheese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E410150-4950-D9DF-C889-BAF5A2555726}"/>
              </a:ext>
            </a:extLst>
          </p:cNvPr>
          <p:cNvSpPr txBox="1"/>
          <p:nvPr/>
        </p:nvSpPr>
        <p:spPr>
          <a:xfrm>
            <a:off x="1309138" y="2501440"/>
            <a:ext cx="2827020" cy="40979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304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Ensalada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César</a:t>
            </a:r>
            <a:r>
              <a:rPr lang="es-ES" sz="1000" spc="-5" dirty="0">
                <a:latin typeface="Microsoft Sans Serif"/>
                <a:cs typeface="Microsoft Sans Serif"/>
              </a:rPr>
              <a:t> /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Caesar</a:t>
            </a:r>
            <a:r>
              <a:rPr lang="es-ES" sz="1000" i="1" spc="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>
                <a:latin typeface="Microsoft Sans Serif"/>
                <a:cs typeface="Microsoft Sans Serif"/>
              </a:rPr>
              <a:t>salad</a:t>
            </a:r>
            <a:r>
              <a:rPr lang="es-ES" sz="1000" i="1" spc="10" dirty="0">
                <a:latin typeface="Microsoft Sans Serif"/>
                <a:cs typeface="Microsoft Sans Serif"/>
              </a:rPr>
              <a:t> </a:t>
            </a:r>
            <a:r>
              <a:rPr sz="1000" spc="15" dirty="0">
                <a:latin typeface="Microsoft Sans Serif"/>
                <a:cs typeface="Microsoft Sans Serif"/>
              </a:rPr>
              <a:t> </a:t>
            </a:r>
            <a:endParaRPr lang="es-ES" sz="1000" spc="15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tabLst>
                <a:tab pos="1704975" algn="l"/>
              </a:tabLst>
            </a:pPr>
            <a:r>
              <a:rPr lang="es-ES" sz="800" spc="-5" dirty="0">
                <a:latin typeface="Microsoft Sans Serif"/>
                <a:cs typeface="Microsoft Sans Serif"/>
              </a:rPr>
              <a:t>lechuga, picatostes, parmesano, </a:t>
            </a:r>
            <a:r>
              <a:rPr lang="es-ES" sz="800" spc="-5" dirty="0" err="1">
                <a:latin typeface="Microsoft Sans Serif"/>
                <a:cs typeface="Microsoft Sans Serif"/>
              </a:rPr>
              <a:t>bacon</a:t>
            </a:r>
            <a:endParaRPr lang="es-ES" sz="800" spc="-5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tabLst>
                <a:tab pos="1704975" algn="l"/>
              </a:tabLst>
            </a:pPr>
            <a:r>
              <a:rPr lang="es-ES" sz="800" i="1" spc="-10" dirty="0" err="1">
                <a:latin typeface="Microsoft Sans Serif"/>
                <a:cs typeface="Microsoft Sans Serif"/>
              </a:rPr>
              <a:t>lettuce</a:t>
            </a:r>
            <a:r>
              <a:rPr lang="es-ES" sz="800" i="1" spc="-10" dirty="0">
                <a:latin typeface="Microsoft Sans Serif"/>
                <a:cs typeface="Microsoft Sans Serif"/>
              </a:rPr>
              <a:t>,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croutons</a:t>
            </a:r>
            <a:r>
              <a:rPr lang="es-ES" sz="800" i="1" spc="-10" dirty="0">
                <a:latin typeface="Microsoft Sans Serif"/>
                <a:cs typeface="Microsoft Sans Serif"/>
              </a:rPr>
              <a:t>,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parmesan</a:t>
            </a:r>
            <a:r>
              <a:rPr lang="es-ES" sz="800" i="1" spc="-10" dirty="0">
                <a:latin typeface="Microsoft Sans Serif"/>
                <a:cs typeface="Microsoft Sans Serif"/>
              </a:rPr>
              <a:t>, </a:t>
            </a:r>
            <a:r>
              <a:rPr lang="es-ES" sz="800" i="1" spc="-10">
                <a:latin typeface="Microsoft Sans Serif"/>
                <a:cs typeface="Microsoft Sans Serif"/>
              </a:rPr>
              <a:t>bacon</a:t>
            </a:r>
            <a:endParaRPr sz="800" i="1" dirty="0">
              <a:latin typeface="Microsoft Sans Serif"/>
              <a:cs typeface="Microsoft Sans Serif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E47C0B1-485C-5568-58B3-F8CB2EFEBC0B}"/>
              </a:ext>
            </a:extLst>
          </p:cNvPr>
          <p:cNvSpPr txBox="1"/>
          <p:nvPr/>
        </p:nvSpPr>
        <p:spPr>
          <a:xfrm>
            <a:off x="1323086" y="2989613"/>
            <a:ext cx="3150870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 err="1">
                <a:latin typeface="Microsoft Sans Serif"/>
                <a:cs typeface="Microsoft Sans Serif"/>
              </a:rPr>
              <a:t>Salmorejo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lang="es-ES" sz="1000" spc="-10" dirty="0">
                <a:latin typeface="Microsoft Sans Serif"/>
                <a:cs typeface="Microsoft Sans Serif"/>
              </a:rPr>
              <a:t>con</a:t>
            </a:r>
            <a:r>
              <a:rPr lang="es-ES" sz="1000" dirty="0">
                <a:latin typeface="Microsoft Sans Serif"/>
                <a:cs typeface="Microsoft Sans Serif"/>
              </a:rPr>
              <a:t> Jamón Ibérico / </a:t>
            </a:r>
            <a:r>
              <a:rPr lang="es-ES" sz="1000" i="1" dirty="0" err="1">
                <a:latin typeface="Microsoft Sans Serif"/>
                <a:cs typeface="Microsoft Sans Serif"/>
              </a:rPr>
              <a:t>Iberian</a:t>
            </a:r>
            <a:r>
              <a:rPr lang="es-ES" sz="1000" i="1" dirty="0">
                <a:latin typeface="Microsoft Sans Serif"/>
                <a:cs typeface="Microsoft Sans Serif"/>
              </a:rPr>
              <a:t> </a:t>
            </a:r>
            <a:r>
              <a:rPr lang="es-ES" sz="1000" i="1" dirty="0" err="1">
                <a:latin typeface="Microsoft Sans Serif"/>
                <a:cs typeface="Microsoft Sans Serif"/>
              </a:rPr>
              <a:t>ham</a:t>
            </a:r>
            <a:r>
              <a:rPr lang="es-ES" sz="1000" i="1" dirty="0">
                <a:latin typeface="Microsoft Sans Serif"/>
                <a:cs typeface="Microsoft Sans Serif"/>
              </a:rPr>
              <a:t> salmorejo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C2192BE-DB4A-50B9-7A0D-FC1E2D251770}"/>
              </a:ext>
            </a:extLst>
          </p:cNvPr>
          <p:cNvSpPr txBox="1"/>
          <p:nvPr/>
        </p:nvSpPr>
        <p:spPr>
          <a:xfrm>
            <a:off x="1323087" y="3208768"/>
            <a:ext cx="2683017" cy="810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Ensalada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lang="es-ES" sz="1000" spc="-10" dirty="0">
                <a:latin typeface="Microsoft Sans Serif"/>
                <a:cs typeface="Microsoft Sans Serif"/>
              </a:rPr>
              <a:t>tomatitos con perlas de </a:t>
            </a:r>
            <a:r>
              <a:rPr lang="es-ES" sz="1000" spc="-10" dirty="0" err="1">
                <a:latin typeface="Microsoft Sans Serif"/>
                <a:cs typeface="Microsoft Sans Serif"/>
              </a:rPr>
              <a:t>mozarella</a:t>
            </a:r>
            <a:r>
              <a:rPr lang="es-ES" sz="1000" spc="-10" dirty="0">
                <a:latin typeface="Microsoft Sans Serif"/>
                <a:cs typeface="Microsoft Sans Serif"/>
              </a:rPr>
              <a:t>, </a:t>
            </a:r>
            <a:r>
              <a:rPr lang="es-ES" sz="1000" spc="-10" dirty="0" err="1">
                <a:latin typeface="Microsoft Sans Serif"/>
                <a:cs typeface="Microsoft Sans Serif"/>
              </a:rPr>
              <a:t>papadum</a:t>
            </a:r>
            <a:r>
              <a:rPr lang="es-ES" sz="1000" spc="-10" dirty="0">
                <a:latin typeface="Microsoft Sans Serif"/>
                <a:cs typeface="Microsoft Sans Serif"/>
              </a:rPr>
              <a:t> y vinagreta de frutos rojos</a:t>
            </a: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n-US" sz="1000" spc="-10" dirty="0">
                <a:latin typeface="Microsoft Sans Serif"/>
                <a:cs typeface="Microsoft Sans Serif"/>
              </a:rPr>
              <a:t>Tomato salad with mozzarella pearls, papadum and red berries vinaigrette </a:t>
            </a:r>
            <a:endParaRPr lang="es-ES" sz="1000" spc="-1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s-ES" sz="1000" spc="-10" dirty="0">
                <a:latin typeface="Microsoft Sans Serif"/>
                <a:cs typeface="Microsoft Sans Serif"/>
              </a:rPr>
              <a:t>  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C25C87F-6D73-E100-92DF-C069CE6ED4DF}"/>
              </a:ext>
            </a:extLst>
          </p:cNvPr>
          <p:cNvSpPr txBox="1"/>
          <p:nvPr/>
        </p:nvSpPr>
        <p:spPr>
          <a:xfrm>
            <a:off x="1325981" y="3947218"/>
            <a:ext cx="3150870" cy="6402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461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Ensalada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queso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cabra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caramelizado</a:t>
            </a:r>
            <a:r>
              <a:rPr sz="1000" spc="-5" dirty="0">
                <a:latin typeface="Microsoft Sans Serif"/>
                <a:cs typeface="Microsoft Sans Serif"/>
              </a:rPr>
              <a:t>,</a:t>
            </a:r>
            <a:endParaRPr lang="es-ES" sz="1000" spc="-5" dirty="0">
              <a:latin typeface="Microsoft Sans Serif"/>
              <a:cs typeface="Microsoft Sans Serif"/>
            </a:endParaRPr>
          </a:p>
          <a:p>
            <a:pPr marL="12700" marR="54610">
              <a:lnSpc>
                <a:spcPct val="101899"/>
              </a:lnSpc>
              <a:spcBef>
                <a:spcPts val="80"/>
              </a:spcBef>
            </a:pPr>
            <a:r>
              <a:rPr sz="1000" dirty="0" err="1">
                <a:latin typeface="Microsoft Sans Serif"/>
                <a:cs typeface="Microsoft Sans Serif"/>
              </a:rPr>
              <a:t>tomates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cherry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y </a:t>
            </a:r>
            <a:r>
              <a:rPr sz="1000" spc="-22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vinagreta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frutos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secos</a:t>
            </a:r>
          </a:p>
          <a:p>
            <a:pPr marL="12700" marR="5080">
              <a:lnSpc>
                <a:spcPct val="101899"/>
              </a:lnSpc>
            </a:pPr>
            <a:r>
              <a:rPr lang="es-ES" sz="1000" i="1" spc="-10" dirty="0">
                <a:latin typeface="Microsoft Sans Serif"/>
                <a:cs typeface="Microsoft Sans Serif"/>
              </a:rPr>
              <a:t>C</a:t>
            </a:r>
            <a:r>
              <a:rPr sz="1000" i="1" spc="-10" dirty="0" err="1">
                <a:latin typeface="Microsoft Sans Serif"/>
                <a:cs typeface="Microsoft Sans Serif"/>
              </a:rPr>
              <a:t>aramelized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goat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cheese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salad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endParaRPr lang="es-ES" sz="1000" i="1" spc="2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</a:pPr>
            <a:r>
              <a:rPr sz="1000" i="1" spc="-10" dirty="0">
                <a:latin typeface="Microsoft Sans Serif"/>
                <a:cs typeface="Microsoft Sans Serif"/>
              </a:rPr>
              <a:t>dried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fruit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vinaigrette</a:t>
            </a:r>
            <a:r>
              <a:rPr sz="1000" i="1" spc="2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and </a:t>
            </a:r>
            <a:r>
              <a:rPr sz="1000" i="1" spc="-22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cherry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tomatoes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E85745D-32DC-30B5-D634-B617012ACCFB}"/>
              </a:ext>
            </a:extLst>
          </p:cNvPr>
          <p:cNvSpPr txBox="1"/>
          <p:nvPr/>
        </p:nvSpPr>
        <p:spPr>
          <a:xfrm>
            <a:off x="1321719" y="4646146"/>
            <a:ext cx="2472074" cy="3263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Calamares </a:t>
            </a:r>
            <a:r>
              <a:rPr sz="1000" dirty="0">
                <a:latin typeface="Microsoft Sans Serif"/>
                <a:cs typeface="Microsoft Sans Serif"/>
              </a:rPr>
              <a:t>a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la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10" dirty="0" err="1">
                <a:latin typeface="Microsoft Sans Serif"/>
                <a:cs typeface="Microsoft Sans Serif"/>
              </a:rPr>
              <a:t>andaluza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endParaRPr lang="es-ES" sz="1000" spc="-1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s-ES" sz="1000" i="1" spc="-5" dirty="0" err="1">
                <a:latin typeface="Microsoft Sans Serif"/>
                <a:cs typeface="Microsoft Sans Serif"/>
              </a:rPr>
              <a:t>Andalucian</a:t>
            </a:r>
            <a:r>
              <a:rPr lang="es-ES" sz="1000" i="1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style</a:t>
            </a:r>
            <a:r>
              <a:rPr lang="es-ES" sz="1000" i="1" spc="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calamari</a:t>
            </a:r>
            <a:endParaRPr lang="es-ES" sz="1000" i="1" dirty="0">
              <a:latin typeface="Microsoft Sans Serif"/>
              <a:cs typeface="Microsoft Sans Serif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0914D00-4411-ABE8-D8AA-FFCC14DC0B36}"/>
              </a:ext>
            </a:extLst>
          </p:cNvPr>
          <p:cNvSpPr txBox="1"/>
          <p:nvPr/>
        </p:nvSpPr>
        <p:spPr>
          <a:xfrm>
            <a:off x="4584811" y="1563665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32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5EBB79C-51F8-9315-05BD-4F4A38845451}"/>
              </a:ext>
            </a:extLst>
          </p:cNvPr>
          <p:cNvSpPr txBox="1"/>
          <p:nvPr/>
        </p:nvSpPr>
        <p:spPr>
          <a:xfrm>
            <a:off x="4582027" y="2234717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22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F8F3B641-526A-6AEF-F738-B8A90D0DE119}"/>
              </a:ext>
            </a:extLst>
          </p:cNvPr>
          <p:cNvSpPr txBox="1"/>
          <p:nvPr/>
        </p:nvSpPr>
        <p:spPr>
          <a:xfrm>
            <a:off x="4572871" y="2490804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A4B9163-6824-9183-75DA-CC202A4331B2}"/>
              </a:ext>
            </a:extLst>
          </p:cNvPr>
          <p:cNvSpPr txBox="1"/>
          <p:nvPr/>
        </p:nvSpPr>
        <p:spPr>
          <a:xfrm>
            <a:off x="4580101" y="2991396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6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876D56E-13B1-2E9E-9C97-A3557FAA7F87}"/>
              </a:ext>
            </a:extLst>
          </p:cNvPr>
          <p:cNvSpPr txBox="1"/>
          <p:nvPr/>
        </p:nvSpPr>
        <p:spPr>
          <a:xfrm>
            <a:off x="4577294" y="3268238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20.50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15B4CA8-9D84-E2A6-9388-5FC4C7446AB3}"/>
              </a:ext>
            </a:extLst>
          </p:cNvPr>
          <p:cNvSpPr txBox="1"/>
          <p:nvPr/>
        </p:nvSpPr>
        <p:spPr>
          <a:xfrm>
            <a:off x="4586819" y="3955093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18.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F738A643-A085-609A-B329-1553D94E6FB7}"/>
              </a:ext>
            </a:extLst>
          </p:cNvPr>
          <p:cNvSpPr txBox="1"/>
          <p:nvPr/>
        </p:nvSpPr>
        <p:spPr>
          <a:xfrm>
            <a:off x="4595976" y="4648768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24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E0812F6-BA76-0060-5B0D-5D990C0FD46A}"/>
              </a:ext>
            </a:extLst>
          </p:cNvPr>
          <p:cNvSpPr txBox="1"/>
          <p:nvPr/>
        </p:nvSpPr>
        <p:spPr>
          <a:xfrm>
            <a:off x="887299" y="899973"/>
            <a:ext cx="2573656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ENTRANTES Y ENSALADAS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APPETIZERS AND SALAD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B8ECCC5D-ECD4-EEA8-CAE8-285DB25A6437}"/>
              </a:ext>
            </a:extLst>
          </p:cNvPr>
          <p:cNvSpPr txBox="1"/>
          <p:nvPr/>
        </p:nvSpPr>
        <p:spPr>
          <a:xfrm>
            <a:off x="6039625" y="1515862"/>
            <a:ext cx="2926715" cy="56938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55575" indent="-155575">
              <a:lnSpc>
                <a:spcPct val="100000"/>
              </a:lnSpc>
              <a:spcBef>
                <a:spcPts val="320"/>
              </a:spcBef>
            </a:pPr>
            <a:r>
              <a:rPr sz="1000" spc="-5" dirty="0">
                <a:latin typeface="Microsoft Sans Serif"/>
                <a:cs typeface="Microsoft Sans Serif"/>
              </a:rPr>
              <a:t>Sándwich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doble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mixto</a:t>
            </a:r>
            <a:r>
              <a:rPr lang="es-ES" sz="1000" spc="-5" dirty="0">
                <a:latin typeface="Microsoft Sans Serif"/>
                <a:cs typeface="Microsoft Sans Serif"/>
              </a:rPr>
              <a:t>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Mixed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double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sandwich</a:t>
            </a:r>
            <a:endParaRPr sz="1000" i="1" dirty="0">
              <a:latin typeface="Microsoft Sans Serif"/>
              <a:cs typeface="Microsoft Sans Serif"/>
            </a:endParaRPr>
          </a:p>
          <a:p>
            <a:pPr marL="155575" indent="-155575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latin typeface="Microsoft Sans Serif"/>
                <a:cs typeface="Microsoft Sans Serif"/>
              </a:rPr>
              <a:t>Queso, </a:t>
            </a:r>
            <a:r>
              <a:rPr sz="1000" spc="-10" dirty="0">
                <a:latin typeface="Microsoft Sans Serif"/>
                <a:cs typeface="Microsoft Sans Serif"/>
              </a:rPr>
              <a:t>jamón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york y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mantequilla</a:t>
            </a:r>
            <a:endParaRPr sz="1000" dirty="0">
              <a:latin typeface="Microsoft Sans Serif"/>
              <a:cs typeface="Microsoft Sans Serif"/>
            </a:endParaRPr>
          </a:p>
          <a:p>
            <a:pPr marL="155575" indent="-155575">
              <a:lnSpc>
                <a:spcPct val="100000"/>
              </a:lnSpc>
              <a:spcBef>
                <a:spcPts val="220"/>
              </a:spcBef>
            </a:pPr>
            <a:r>
              <a:rPr lang="es-ES" sz="1000" i="1" dirty="0">
                <a:latin typeface="Microsoft Sans Serif"/>
                <a:cs typeface="Microsoft Sans Serif"/>
              </a:rPr>
              <a:t>C</a:t>
            </a:r>
            <a:r>
              <a:rPr sz="1000" i="1" dirty="0" err="1">
                <a:latin typeface="Microsoft Sans Serif"/>
                <a:cs typeface="Microsoft Sans Serif"/>
              </a:rPr>
              <a:t>heese</a:t>
            </a:r>
            <a:r>
              <a:rPr sz="1000" i="1" dirty="0">
                <a:latin typeface="Microsoft Sans Serif"/>
                <a:cs typeface="Microsoft Sans Serif"/>
              </a:rPr>
              <a:t>,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ham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and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butter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C85AD5ED-EDAE-3B68-D37E-D53031177809}"/>
              </a:ext>
            </a:extLst>
          </p:cNvPr>
          <p:cNvSpPr txBox="1"/>
          <p:nvPr/>
        </p:nvSpPr>
        <p:spPr>
          <a:xfrm>
            <a:off x="6039625" y="2105393"/>
            <a:ext cx="3334925" cy="54341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sz="1000" spc="-5" dirty="0">
                <a:latin typeface="Microsoft Sans Serif"/>
                <a:cs typeface="Microsoft Sans Serif"/>
              </a:rPr>
              <a:t>Club sándwich</a:t>
            </a:r>
          </a:p>
          <a:p>
            <a:pPr marR="5080">
              <a:lnSpc>
                <a:spcPts val="1300"/>
              </a:lnSpc>
              <a:spcBef>
                <a:spcPts val="60"/>
              </a:spcBef>
            </a:pPr>
            <a:r>
              <a:rPr sz="1000" spc="-5" dirty="0">
                <a:latin typeface="Microsoft Sans Serif"/>
                <a:cs typeface="Microsoft Sans Serif"/>
              </a:rPr>
              <a:t>Pollo,</a:t>
            </a:r>
            <a:r>
              <a:rPr sz="1000" dirty="0">
                <a:latin typeface="Microsoft Sans Serif"/>
                <a:cs typeface="Microsoft Sans Serif"/>
              </a:rPr>
              <a:t> tomate,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bacon,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huevo,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lechuga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y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 err="1">
                <a:latin typeface="Microsoft Sans Serif"/>
                <a:cs typeface="Microsoft Sans Serif"/>
              </a:rPr>
              <a:t>mayonesa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endParaRPr lang="es-ES" sz="1000" spc="5" dirty="0">
              <a:latin typeface="Microsoft Sans Serif"/>
              <a:cs typeface="Microsoft Sans Serif"/>
            </a:endParaRPr>
          </a:p>
          <a:p>
            <a:pPr marR="5080">
              <a:lnSpc>
                <a:spcPts val="1300"/>
              </a:lnSpc>
              <a:spcBef>
                <a:spcPts val="60"/>
              </a:spcBef>
            </a:pPr>
            <a:r>
              <a:rPr lang="es-ES" sz="1000" i="1" spc="-5" dirty="0">
                <a:latin typeface="Microsoft Sans Serif"/>
                <a:cs typeface="Microsoft Sans Serif"/>
              </a:rPr>
              <a:t>C</a:t>
            </a:r>
            <a:r>
              <a:rPr sz="1000" i="1" spc="-5" dirty="0" err="1">
                <a:latin typeface="Microsoft Sans Serif"/>
                <a:cs typeface="Microsoft Sans Serif"/>
              </a:rPr>
              <a:t>hicken</a:t>
            </a:r>
            <a:r>
              <a:rPr sz="1000" i="1" spc="-5" dirty="0">
                <a:latin typeface="Microsoft Sans Serif"/>
                <a:cs typeface="Microsoft Sans Serif"/>
              </a:rPr>
              <a:t>,</a:t>
            </a:r>
            <a:r>
              <a:rPr sz="1000" i="1" dirty="0">
                <a:latin typeface="Microsoft Sans Serif"/>
                <a:cs typeface="Microsoft Sans Serif"/>
              </a:rPr>
              <a:t> tomato,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bacon,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egg,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lettuce</a:t>
            </a:r>
            <a:r>
              <a:rPr sz="1000" i="1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and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mayonnaise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AD0161BC-80D1-F6A5-F267-DA3AEA8744A0}"/>
              </a:ext>
            </a:extLst>
          </p:cNvPr>
          <p:cNvSpPr txBox="1"/>
          <p:nvPr/>
        </p:nvSpPr>
        <p:spPr>
          <a:xfrm>
            <a:off x="6049944" y="2655736"/>
            <a:ext cx="2621915" cy="7207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lang="es-ES" sz="1000" dirty="0" err="1">
                <a:latin typeface="Microsoft Sans Serif"/>
                <a:cs typeface="Microsoft Sans Serif"/>
              </a:rPr>
              <a:t>Baguel</a:t>
            </a:r>
            <a:r>
              <a:rPr lang="es-ES" sz="1000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multicereal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salmón</a:t>
            </a:r>
            <a:endParaRPr sz="1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sz="1000" spc="-5" dirty="0">
                <a:latin typeface="Microsoft Sans Serif"/>
                <a:cs typeface="Microsoft Sans Serif"/>
              </a:rPr>
              <a:t>Crema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queso,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pepino</a:t>
            </a:r>
            <a:r>
              <a:rPr sz="1000" dirty="0">
                <a:latin typeface="Microsoft Sans Serif"/>
                <a:cs typeface="Microsoft Sans Serif"/>
              </a:rPr>
              <a:t> y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lang="es-ES" sz="1000" spc="-5" dirty="0">
                <a:latin typeface="Microsoft Sans Serif"/>
                <a:cs typeface="Microsoft Sans Serif"/>
              </a:rPr>
              <a:t>chip de verduras</a:t>
            </a:r>
            <a:endParaRPr sz="1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Salmon multigrain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baguel</a:t>
            </a:r>
            <a:endParaRPr sz="1000" i="1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Cream </a:t>
            </a:r>
            <a:r>
              <a:rPr sz="1000" i="1" dirty="0">
                <a:latin typeface="Microsoft Sans Serif"/>
                <a:cs typeface="Microsoft Sans Serif"/>
              </a:rPr>
              <a:t>cheese,</a:t>
            </a:r>
            <a:r>
              <a:rPr sz="1000" i="1" spc="-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cucumber</a:t>
            </a:r>
            <a:r>
              <a:rPr sz="1000" i="1" spc="-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&amp; </a:t>
            </a:r>
            <a:r>
              <a:rPr lang="es-ES" sz="1000" i="1" dirty="0">
                <a:latin typeface="Microsoft Sans Serif"/>
                <a:cs typeface="Microsoft Sans Serif"/>
              </a:rPr>
              <a:t>vegetable chip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84525688-744B-E9FC-E23D-B31BF0F8CE13}"/>
              </a:ext>
            </a:extLst>
          </p:cNvPr>
          <p:cNvSpPr txBox="1"/>
          <p:nvPr/>
        </p:nvSpPr>
        <p:spPr>
          <a:xfrm>
            <a:off x="6039625" y="3376446"/>
            <a:ext cx="3150870" cy="215668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spcBef>
                <a:spcPts val="320"/>
              </a:spcBef>
            </a:pPr>
            <a:r>
              <a:rPr sz="1000" spc="-5" dirty="0">
                <a:latin typeface="Microsoft Sans Serif"/>
                <a:cs typeface="Microsoft Sans Serif"/>
              </a:rPr>
              <a:t>Wrap de pollo y guacamole</a:t>
            </a:r>
          </a:p>
          <a:p>
            <a:pPr marL="12700" marR="5080">
              <a:lnSpc>
                <a:spcPts val="1300"/>
              </a:lnSpc>
              <a:spcBef>
                <a:spcPts val="60"/>
              </a:spcBef>
            </a:pPr>
            <a:r>
              <a:rPr sz="1000" spc="-20" dirty="0">
                <a:latin typeface="Microsoft Sans Serif"/>
                <a:cs typeface="Microsoft Sans Serif"/>
              </a:rPr>
              <a:t>Tortilla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harina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pollo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al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cajún,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guacamole,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nata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agria </a:t>
            </a:r>
            <a:r>
              <a:rPr sz="1000" spc="-22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y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lechuga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Chicken and guacamole wrap</a:t>
            </a: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Flour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tortilla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cajun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chicken,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guacamole,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endParaRPr lang="es-ES" sz="1000" i="1" spc="10" dirty="0">
              <a:latin typeface="Microsoft Sans Serif"/>
              <a:cs typeface="Microsoft Sans Serif"/>
            </a:endParaRP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sz="1000" i="1" dirty="0">
                <a:latin typeface="Microsoft Sans Serif"/>
                <a:cs typeface="Microsoft Sans Serif"/>
              </a:rPr>
              <a:t>sour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cream </a:t>
            </a:r>
            <a:r>
              <a:rPr sz="1000" i="1" spc="-22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and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lettuce</a:t>
            </a:r>
            <a:endParaRPr lang="es-ES" sz="1000" i="1" spc="-10" dirty="0">
              <a:latin typeface="Microsoft Sans Serif"/>
              <a:cs typeface="Microsoft Sans Serif"/>
            </a:endParaRPr>
          </a:p>
          <a:p>
            <a:pPr marL="12700" marR="137160">
              <a:spcBef>
                <a:spcPts val="320"/>
              </a:spcBef>
            </a:pPr>
            <a:r>
              <a:rPr lang="es-ES" sz="1000" spc="-5" dirty="0" err="1">
                <a:latin typeface="Microsoft Sans Serif"/>
                <a:cs typeface="Microsoft Sans Serif"/>
              </a:rPr>
              <a:t>Wrap</a:t>
            </a:r>
            <a:r>
              <a:rPr lang="es-ES" sz="1000" spc="-5" dirty="0">
                <a:latin typeface="Microsoft Sans Serif"/>
                <a:cs typeface="Microsoft Sans Serif"/>
              </a:rPr>
              <a:t> César</a:t>
            </a: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lang="es-ES" sz="1000" spc="-5" dirty="0">
                <a:latin typeface="Microsoft Sans Serif"/>
                <a:cs typeface="Microsoft Sans Serif"/>
              </a:rPr>
              <a:t>Tortilla de harina con pollo, </a:t>
            </a:r>
            <a:r>
              <a:rPr lang="es-ES" sz="1000" spc="-5" dirty="0" err="1">
                <a:latin typeface="Microsoft Sans Serif"/>
                <a:cs typeface="Microsoft Sans Serif"/>
              </a:rPr>
              <a:t>bacon</a:t>
            </a:r>
            <a:r>
              <a:rPr lang="es-ES" sz="1000" spc="-5" dirty="0">
                <a:latin typeface="Microsoft Sans Serif"/>
                <a:cs typeface="Microsoft Sans Serif"/>
              </a:rPr>
              <a:t>, lechuga, parmesano y salsa César</a:t>
            </a: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lang="es-ES" sz="1000" i="1" spc="-5" dirty="0" err="1">
                <a:latin typeface="Microsoft Sans Serif"/>
                <a:cs typeface="Microsoft Sans Serif"/>
              </a:rPr>
              <a:t>Caesar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wrap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lang="es-ES" sz="1000" i="1" spc="-5" dirty="0" err="1">
                <a:latin typeface="Microsoft Sans Serif"/>
                <a:cs typeface="Microsoft Sans Serif"/>
              </a:rPr>
              <a:t>Flour</a:t>
            </a:r>
            <a:r>
              <a:rPr lang="es-ES" sz="1000" i="1" spc="-5" dirty="0">
                <a:latin typeface="Microsoft Sans Serif"/>
                <a:cs typeface="Microsoft Sans Serif"/>
              </a:rPr>
              <a:t> tortilla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with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chicken</a:t>
            </a:r>
            <a:r>
              <a:rPr lang="es-ES" sz="1000" i="1" spc="-5" dirty="0">
                <a:latin typeface="Microsoft Sans Serif"/>
                <a:cs typeface="Microsoft Sans Serif"/>
              </a:rPr>
              <a:t>,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bacon</a:t>
            </a:r>
            <a:r>
              <a:rPr lang="es-ES" sz="1000" i="1" spc="-5" dirty="0">
                <a:latin typeface="Microsoft Sans Serif"/>
                <a:cs typeface="Microsoft Sans Serif"/>
              </a:rPr>
              <a:t>,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lettuce</a:t>
            </a:r>
            <a:r>
              <a:rPr lang="es-ES" sz="1000" i="1" spc="-5" dirty="0">
                <a:latin typeface="Microsoft Sans Serif"/>
                <a:cs typeface="Microsoft Sans Serif"/>
              </a:rPr>
              <a:t>, </a:t>
            </a:r>
          </a:p>
          <a:p>
            <a:pPr marL="12700" marR="137160">
              <a:lnSpc>
                <a:spcPts val="1300"/>
              </a:lnSpc>
              <a:spcBef>
                <a:spcPts val="60"/>
              </a:spcBef>
            </a:pPr>
            <a:r>
              <a:rPr lang="es-ES" sz="1000" i="1" spc="-5" dirty="0" err="1">
                <a:latin typeface="Microsoft Sans Serif"/>
                <a:cs typeface="Microsoft Sans Serif"/>
              </a:rPr>
              <a:t>parmesan</a:t>
            </a:r>
            <a:r>
              <a:rPr lang="es-ES" sz="1000" i="1" spc="-5" dirty="0">
                <a:latin typeface="Microsoft Sans Serif"/>
                <a:cs typeface="Microsoft Sans Serif"/>
              </a:rPr>
              <a:t> and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Caesar</a:t>
            </a:r>
            <a:r>
              <a:rPr lang="es-ES" sz="1000" i="1" spc="-5" dirty="0">
                <a:latin typeface="Microsoft Sans Serif"/>
                <a:cs typeface="Microsoft Sans Serif"/>
              </a:rPr>
              <a:t> sauce</a:t>
            </a:r>
            <a:endParaRPr sz="1000" i="1" spc="-5" dirty="0">
              <a:latin typeface="Microsoft Sans Serif"/>
              <a:cs typeface="Microsoft Sans Serif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EA2BA94F-804E-73A5-0ED8-24C84CEF4C65}"/>
              </a:ext>
            </a:extLst>
          </p:cNvPr>
          <p:cNvSpPr txBox="1"/>
          <p:nvPr/>
        </p:nvSpPr>
        <p:spPr>
          <a:xfrm>
            <a:off x="6032500" y="6278252"/>
            <a:ext cx="3224188" cy="87427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>
              <a:spcBef>
                <a:spcPts val="320"/>
              </a:spcBef>
            </a:pPr>
            <a:r>
              <a:rPr lang="es-ES" sz="1000" spc="-5" dirty="0">
                <a:latin typeface="Microsoft Sans Serif"/>
                <a:cs typeface="Microsoft Sans Serif"/>
              </a:rPr>
              <a:t>Burger</a:t>
            </a:r>
            <a:r>
              <a:rPr sz="1000" spc="-1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Sol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y</a:t>
            </a:r>
            <a:r>
              <a:rPr sz="1000" spc="-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Sombra</a:t>
            </a:r>
            <a:r>
              <a:rPr lang="es-ES" sz="1000" dirty="0">
                <a:latin typeface="Microsoft Sans Serif"/>
                <a:cs typeface="Microsoft Sans Serif"/>
              </a:rPr>
              <a:t> 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pPr marR="5080">
              <a:lnSpc>
                <a:spcPts val="1300"/>
              </a:lnSpc>
              <a:spcBef>
                <a:spcPts val="60"/>
              </a:spcBef>
            </a:pPr>
            <a:r>
              <a:rPr sz="1000" spc="-5" dirty="0">
                <a:latin typeface="Microsoft Sans Serif"/>
                <a:cs typeface="Microsoft Sans Serif"/>
              </a:rPr>
              <a:t>100%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carne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vacuno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170gr 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servido con cebolla </a:t>
            </a:r>
            <a:r>
              <a:rPr sz="1000" spc="-5" dirty="0" err="1">
                <a:latin typeface="Microsoft Sans Serif"/>
                <a:cs typeface="Microsoft Sans Serif"/>
              </a:rPr>
              <a:t>roja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marinada</a:t>
            </a:r>
            <a:r>
              <a:rPr lang="es-ES" sz="1000" spc="-5" dirty="0">
                <a:latin typeface="Microsoft Sans Serif"/>
                <a:cs typeface="Microsoft Sans Serif"/>
              </a:rPr>
              <a:t>,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lang="es-ES" sz="1000" spc="-5" dirty="0">
                <a:latin typeface="Microsoft Sans Serif"/>
                <a:cs typeface="Microsoft Sans Serif"/>
              </a:rPr>
              <a:t>queso, </a:t>
            </a:r>
            <a:r>
              <a:rPr lang="es-ES" sz="1000" spc="-5" dirty="0" err="1">
                <a:latin typeface="Microsoft Sans Serif"/>
                <a:cs typeface="Microsoft Sans Serif"/>
              </a:rPr>
              <a:t>bacon</a:t>
            </a:r>
            <a:r>
              <a:rPr lang="es-ES" sz="1000" spc="-5" dirty="0">
                <a:latin typeface="Microsoft Sans Serif"/>
                <a:cs typeface="Microsoft Sans Serif"/>
              </a:rPr>
              <a:t> y </a:t>
            </a:r>
            <a:r>
              <a:rPr sz="1000" spc="-5" dirty="0">
                <a:latin typeface="Microsoft Sans Serif"/>
                <a:cs typeface="Microsoft Sans Serif"/>
              </a:rPr>
              <a:t>patatas </a:t>
            </a:r>
            <a:r>
              <a:rPr sz="1000" spc="-5" dirty="0" err="1">
                <a:latin typeface="Microsoft Sans Serif"/>
                <a:cs typeface="Microsoft Sans Serif"/>
              </a:rPr>
              <a:t>fritas</a:t>
            </a:r>
            <a:endParaRPr sz="500" spc="-5" dirty="0">
              <a:latin typeface="Microsoft Sans Serif"/>
              <a:cs typeface="Microsoft Sans Serif"/>
            </a:endParaRPr>
          </a:p>
          <a:p>
            <a:pPr marR="100330">
              <a:lnSpc>
                <a:spcPts val="1300"/>
              </a:lnSpc>
              <a:spcBef>
                <a:spcPts val="6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100%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beef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meat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170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gr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served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 </a:t>
            </a:r>
            <a:r>
              <a:rPr sz="1000" i="1" spc="-5" dirty="0">
                <a:latin typeface="Microsoft Sans Serif"/>
                <a:cs typeface="Microsoft Sans Serif"/>
              </a:rPr>
              <a:t> marinated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red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onion</a:t>
            </a:r>
            <a:r>
              <a:rPr sz="1000" i="1" spc="1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 </a:t>
            </a:r>
            <a:r>
              <a:rPr sz="1000" i="1" spc="-225" dirty="0">
                <a:latin typeface="Microsoft Sans Serif"/>
                <a:cs typeface="Microsoft Sans Serif"/>
              </a:rPr>
              <a:t> </a:t>
            </a:r>
            <a:r>
              <a:rPr lang="es-ES" sz="1000" i="1" spc="-10" dirty="0" err="1">
                <a:latin typeface="Microsoft Sans Serif"/>
                <a:cs typeface="Microsoft Sans Serif"/>
              </a:rPr>
              <a:t>cheese</a:t>
            </a:r>
            <a:r>
              <a:rPr lang="es-ES" sz="1000" i="1" spc="-10" dirty="0">
                <a:latin typeface="Microsoft Sans Serif"/>
                <a:cs typeface="Microsoft Sans Serif"/>
              </a:rPr>
              <a:t>, </a:t>
            </a:r>
            <a:r>
              <a:rPr lang="es-ES" sz="1000" i="1" dirty="0" err="1">
                <a:latin typeface="Microsoft Sans Serif"/>
                <a:cs typeface="Microsoft Sans Serif"/>
              </a:rPr>
              <a:t>bacon</a:t>
            </a:r>
            <a:r>
              <a:rPr lang="es-ES" sz="1000" i="1" dirty="0">
                <a:latin typeface="Microsoft Sans Serif"/>
                <a:cs typeface="Microsoft Sans Serif"/>
              </a:rPr>
              <a:t> and </a:t>
            </a:r>
            <a:r>
              <a:rPr sz="1000" i="1" dirty="0">
                <a:latin typeface="Microsoft Sans Serif"/>
                <a:cs typeface="Microsoft Sans Serif"/>
              </a:rPr>
              <a:t>French fries</a:t>
            </a: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47E14732-6E77-693E-2259-90A1BD077D1E}"/>
              </a:ext>
            </a:extLst>
          </p:cNvPr>
          <p:cNvSpPr txBox="1"/>
          <p:nvPr/>
        </p:nvSpPr>
        <p:spPr>
          <a:xfrm>
            <a:off x="9246687" y="1564998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F3AF057F-5D78-1F09-1090-52B07C72C0DA}"/>
              </a:ext>
            </a:extLst>
          </p:cNvPr>
          <p:cNvSpPr txBox="1"/>
          <p:nvPr/>
        </p:nvSpPr>
        <p:spPr>
          <a:xfrm>
            <a:off x="9253424" y="2133271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45A90354-99D8-7A83-02F3-571386E14D91}"/>
              </a:ext>
            </a:extLst>
          </p:cNvPr>
          <p:cNvSpPr txBox="1"/>
          <p:nvPr/>
        </p:nvSpPr>
        <p:spPr>
          <a:xfrm>
            <a:off x="9246687" y="2727500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>
                <a:solidFill>
                  <a:srgbClr val="231F20"/>
                </a:solidFill>
                <a:latin typeface="Microsoft Sans Serif"/>
                <a:cs typeface="Microsoft Sans Serif"/>
              </a:rPr>
              <a:t>19.0</a:t>
            </a:r>
            <a:r>
              <a:rPr sz="900" spc="25">
                <a:solidFill>
                  <a:srgbClr val="231F20"/>
                </a:solidFill>
                <a:latin typeface="Microsoft Sans Serif"/>
                <a:cs typeface="Microsoft Sans Serif"/>
              </a:rPr>
              <a:t>0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942F9425-4DD6-6D50-21D0-8498D01FAF79}"/>
              </a:ext>
            </a:extLst>
          </p:cNvPr>
          <p:cNvSpPr txBox="1"/>
          <p:nvPr/>
        </p:nvSpPr>
        <p:spPr>
          <a:xfrm>
            <a:off x="9242287" y="3429383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8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1674CBAD-FBB2-C397-A26D-68233FB9DAB5}"/>
              </a:ext>
            </a:extLst>
          </p:cNvPr>
          <p:cNvSpPr txBox="1"/>
          <p:nvPr/>
        </p:nvSpPr>
        <p:spPr>
          <a:xfrm>
            <a:off x="9242287" y="6310275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20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B4FE53AA-AB8F-36CE-FCA4-4112B7C29FFD}"/>
              </a:ext>
            </a:extLst>
          </p:cNvPr>
          <p:cNvSpPr txBox="1"/>
          <p:nvPr/>
        </p:nvSpPr>
        <p:spPr>
          <a:xfrm>
            <a:off x="965227" y="7300459"/>
            <a:ext cx="1984375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DE NUESTROS MARES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FROM THE SEA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0A246A20-5E58-3D3D-25FB-0DF9C2D06BDC}"/>
              </a:ext>
            </a:extLst>
          </p:cNvPr>
          <p:cNvSpPr/>
          <p:nvPr/>
        </p:nvSpPr>
        <p:spPr>
          <a:xfrm>
            <a:off x="1005823" y="7767954"/>
            <a:ext cx="3954397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3579C06E-6DD1-9311-1AAF-4CE7BCEF94A5}"/>
              </a:ext>
            </a:extLst>
          </p:cNvPr>
          <p:cNvSpPr txBox="1"/>
          <p:nvPr/>
        </p:nvSpPr>
        <p:spPr>
          <a:xfrm>
            <a:off x="4588318" y="9054668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37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252F11B3-AF71-8164-8A52-ABCFD214CD2B}"/>
              </a:ext>
            </a:extLst>
          </p:cNvPr>
          <p:cNvSpPr txBox="1"/>
          <p:nvPr/>
        </p:nvSpPr>
        <p:spPr>
          <a:xfrm>
            <a:off x="4588317" y="9287646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28.00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C8E80188-E40B-D8A1-1683-85579C5CC9F6}"/>
              </a:ext>
            </a:extLst>
          </p:cNvPr>
          <p:cNvSpPr txBox="1"/>
          <p:nvPr/>
        </p:nvSpPr>
        <p:spPr>
          <a:xfrm>
            <a:off x="4596549" y="9497175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800" algn="l"/>
              </a:tabLst>
            </a:pP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0C0964A8-96B8-164E-4A2A-5AA18376E20C}"/>
              </a:ext>
            </a:extLst>
          </p:cNvPr>
          <p:cNvSpPr txBox="1"/>
          <p:nvPr/>
        </p:nvSpPr>
        <p:spPr>
          <a:xfrm>
            <a:off x="1317077" y="9053057"/>
            <a:ext cx="2343066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Solomillo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-25" dirty="0">
                <a:latin typeface="Microsoft Sans Serif"/>
                <a:cs typeface="Microsoft Sans Serif"/>
              </a:rPr>
              <a:t> </a:t>
            </a:r>
            <a:r>
              <a:rPr sz="1000" dirty="0" err="1">
                <a:latin typeface="Microsoft Sans Serif"/>
                <a:cs typeface="Microsoft Sans Serif"/>
              </a:rPr>
              <a:t>ternera</a:t>
            </a:r>
            <a:r>
              <a:rPr lang="es-ES" sz="1000" dirty="0">
                <a:latin typeface="Microsoft Sans Serif"/>
                <a:cs typeface="Microsoft Sans Serif"/>
              </a:rPr>
              <a:t> / </a:t>
            </a:r>
            <a:r>
              <a:rPr sz="1000" i="1" dirty="0">
                <a:latin typeface="Microsoft Sans Serif"/>
                <a:cs typeface="Microsoft Sans Serif"/>
              </a:rPr>
              <a:t>Beef </a:t>
            </a:r>
            <a:r>
              <a:rPr sz="1000" i="1" spc="-5" dirty="0">
                <a:latin typeface="Microsoft Sans Serif"/>
                <a:cs typeface="Microsoft Sans Serif"/>
              </a:rPr>
              <a:t>tenderloin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C3EF8161-0660-11B8-44C3-FAC1DB0919DA}"/>
              </a:ext>
            </a:extLst>
          </p:cNvPr>
          <p:cNvSpPr txBox="1"/>
          <p:nvPr/>
        </p:nvSpPr>
        <p:spPr>
          <a:xfrm>
            <a:off x="1305965" y="9283015"/>
            <a:ext cx="2128150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 err="1">
                <a:latin typeface="Microsoft Sans Serif"/>
                <a:cs typeface="Microsoft Sans Serif"/>
              </a:rPr>
              <a:t>Chuleta</a:t>
            </a:r>
            <a:r>
              <a:rPr lang="es-ES" sz="1000" spc="-5" dirty="0">
                <a:latin typeface="Microsoft Sans Serif"/>
                <a:cs typeface="Microsoft Sans Serif"/>
              </a:rPr>
              <a:t>s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-35" dirty="0">
                <a:latin typeface="Microsoft Sans Serif"/>
                <a:cs typeface="Microsoft Sans Serif"/>
              </a:rPr>
              <a:t> </a:t>
            </a:r>
            <a:r>
              <a:rPr sz="1000" dirty="0" err="1">
                <a:latin typeface="Microsoft Sans Serif"/>
                <a:cs typeface="Microsoft Sans Serif"/>
              </a:rPr>
              <a:t>cordero</a:t>
            </a:r>
            <a:r>
              <a:rPr lang="es-ES" sz="1000" dirty="0">
                <a:latin typeface="Microsoft Sans Serif"/>
                <a:cs typeface="Microsoft Sans Serif"/>
              </a:rPr>
              <a:t> / </a:t>
            </a:r>
            <a:r>
              <a:rPr lang="es-ES" sz="1000" i="1" spc="-5" dirty="0">
                <a:latin typeface="Microsoft Sans Serif"/>
                <a:cs typeface="Microsoft Sans Serif"/>
              </a:rPr>
              <a:t>Lamb chop</a:t>
            </a: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4E8336D8-A5EB-4F58-FC78-300183C90F02}"/>
              </a:ext>
            </a:extLst>
          </p:cNvPr>
          <p:cNvSpPr txBox="1"/>
          <p:nvPr/>
        </p:nvSpPr>
        <p:spPr>
          <a:xfrm>
            <a:off x="1312377" y="9497175"/>
            <a:ext cx="3051578" cy="3263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Muslos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10" dirty="0">
                <a:latin typeface="Microsoft Sans Serif"/>
                <a:cs typeface="Microsoft Sans Serif"/>
              </a:rPr>
              <a:t>pollo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marinados</a:t>
            </a:r>
            <a:r>
              <a:rPr lang="es-ES" sz="1000" spc="-5" dirty="0">
                <a:latin typeface="Microsoft Sans Serif"/>
                <a:cs typeface="Microsoft Sans Serif"/>
              </a:rPr>
              <a:t>  con salsa barbacoa</a:t>
            </a:r>
            <a:r>
              <a:rPr sz="1000" spc="-5" dirty="0">
                <a:latin typeface="Microsoft Sans Serif"/>
                <a:cs typeface="Microsoft Sans Serif"/>
              </a:rPr>
              <a:t> </a:t>
            </a:r>
            <a:r>
              <a:rPr sz="1000" spc="-220" dirty="0">
                <a:latin typeface="Microsoft Sans Serif"/>
                <a:cs typeface="Microsoft Sans Serif"/>
              </a:rPr>
              <a:t> </a:t>
            </a:r>
            <a:endParaRPr lang="es-ES" sz="1000" spc="-22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Marinated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chicken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thighs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with</a:t>
            </a:r>
            <a:r>
              <a:rPr lang="es-ES" sz="1000" i="1" spc="-5" dirty="0">
                <a:latin typeface="Microsoft Sans Serif"/>
                <a:cs typeface="Microsoft Sans Serif"/>
              </a:rPr>
              <a:t> BBQ sauce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5F06574E-3A72-B370-C1B2-7C2F73FAA140}"/>
              </a:ext>
            </a:extLst>
          </p:cNvPr>
          <p:cNvSpPr txBox="1"/>
          <p:nvPr/>
        </p:nvSpPr>
        <p:spPr>
          <a:xfrm>
            <a:off x="1297913" y="10032924"/>
            <a:ext cx="3662307" cy="940642"/>
          </a:xfrm>
          <a:prstGeom prst="rect">
            <a:avLst/>
          </a:prstGeom>
          <a:ln w="15367">
            <a:solidFill>
              <a:srgbClr val="F94D1F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900" u="sng" dirty="0"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GUARNICIÓN</a:t>
            </a:r>
            <a:r>
              <a:rPr sz="900" u="sng" spc="-15" dirty="0"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900" u="sng" dirty="0"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/</a:t>
            </a:r>
            <a:r>
              <a:rPr sz="900" u="sng" spc="-15" dirty="0"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900" i="1" u="sng" spc="-5" dirty="0"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GARNISH</a:t>
            </a:r>
            <a:r>
              <a:rPr sz="900" spc="-5" dirty="0">
                <a:latin typeface="Microsoft Sans Serif"/>
                <a:cs typeface="Microsoft Sans Serif"/>
              </a:rPr>
              <a:t>:</a:t>
            </a:r>
            <a:endParaRPr sz="9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Microsoft Sans Serif"/>
                <a:cs typeface="Microsoft Sans Serif"/>
              </a:rPr>
              <a:t>Patata </a:t>
            </a:r>
            <a:r>
              <a:rPr sz="900" spc="-5" dirty="0">
                <a:latin typeface="Microsoft Sans Serif"/>
                <a:cs typeface="Microsoft Sans Serif"/>
              </a:rPr>
              <a:t>asada</a:t>
            </a:r>
            <a:r>
              <a:rPr sz="900" dirty="0">
                <a:latin typeface="Microsoft Sans Serif"/>
                <a:cs typeface="Microsoft Sans Serif"/>
              </a:rPr>
              <a:t> y </a:t>
            </a:r>
            <a:r>
              <a:rPr sz="900" spc="-10" dirty="0">
                <a:latin typeface="Microsoft Sans Serif"/>
                <a:cs typeface="Microsoft Sans Serif"/>
              </a:rPr>
              <a:t>pimiento</a:t>
            </a:r>
            <a:r>
              <a:rPr sz="900" dirty="0">
                <a:latin typeface="Microsoft Sans Serif"/>
                <a:cs typeface="Microsoft Sans Serif"/>
              </a:rPr>
              <a:t> /</a:t>
            </a:r>
            <a:r>
              <a:rPr sz="900" spc="5" dirty="0">
                <a:latin typeface="Microsoft Sans Serif"/>
                <a:cs typeface="Microsoft Sans Serif"/>
              </a:rPr>
              <a:t> </a:t>
            </a:r>
            <a:r>
              <a:rPr sz="900" i="1" dirty="0">
                <a:latin typeface="Microsoft Sans Serif"/>
                <a:cs typeface="Microsoft Sans Serif"/>
              </a:rPr>
              <a:t>Baked </a:t>
            </a:r>
            <a:r>
              <a:rPr sz="900" i="1" spc="-5" dirty="0">
                <a:latin typeface="Microsoft Sans Serif"/>
                <a:cs typeface="Microsoft Sans Serif"/>
              </a:rPr>
              <a:t>potato</a:t>
            </a:r>
            <a:r>
              <a:rPr sz="900" i="1" dirty="0">
                <a:latin typeface="Microsoft Sans Serif"/>
                <a:cs typeface="Microsoft Sans Serif"/>
              </a:rPr>
              <a:t> </a:t>
            </a:r>
            <a:r>
              <a:rPr sz="900" i="1" spc="-5" dirty="0">
                <a:latin typeface="Microsoft Sans Serif"/>
                <a:cs typeface="Microsoft Sans Serif"/>
              </a:rPr>
              <a:t>and</a:t>
            </a:r>
            <a:r>
              <a:rPr sz="900" i="1" spc="5" dirty="0">
                <a:latin typeface="Microsoft Sans Serif"/>
                <a:cs typeface="Microsoft Sans Serif"/>
              </a:rPr>
              <a:t> </a:t>
            </a:r>
            <a:r>
              <a:rPr sz="900" i="1" spc="-5" dirty="0">
                <a:latin typeface="Microsoft Sans Serif"/>
                <a:cs typeface="Microsoft Sans Serif"/>
              </a:rPr>
              <a:t>green</a:t>
            </a:r>
            <a:r>
              <a:rPr sz="900" i="1" dirty="0">
                <a:latin typeface="Microsoft Sans Serif"/>
                <a:cs typeface="Microsoft Sans Serif"/>
              </a:rPr>
              <a:t> </a:t>
            </a:r>
            <a:r>
              <a:rPr sz="900" i="1" spc="-5" dirty="0">
                <a:latin typeface="Microsoft Sans Serif"/>
                <a:cs typeface="Microsoft Sans Serif"/>
              </a:rPr>
              <a:t>pepper</a:t>
            </a:r>
            <a:endParaRPr lang="es-ES" sz="900" i="1" spc="-5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endParaRPr lang="es-ES" sz="500" spc="-5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900" spc="-5" dirty="0">
                <a:latin typeface="Microsoft Sans Serif"/>
                <a:cs typeface="Microsoft Sans Serif"/>
              </a:rPr>
              <a:t>SALSAS / </a:t>
            </a:r>
            <a:r>
              <a:rPr lang="es-ES" sz="900" i="1" spc="-5" dirty="0">
                <a:latin typeface="Microsoft Sans Serif"/>
                <a:cs typeface="Microsoft Sans Serif"/>
              </a:rPr>
              <a:t>SAUCE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900" spc="-5" dirty="0">
                <a:latin typeface="Microsoft Sans Serif"/>
                <a:cs typeface="Microsoft Sans Serif"/>
              </a:rPr>
              <a:t>Queso azul, pimienta verde o Chimichurri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lang="es-ES" sz="900" i="1" spc="-5" dirty="0">
                <a:latin typeface="Microsoft Sans Serif"/>
                <a:cs typeface="Microsoft Sans Serif"/>
              </a:rPr>
              <a:t>Blue </a:t>
            </a:r>
            <a:r>
              <a:rPr lang="es-ES" sz="900" i="1" spc="-5" dirty="0" err="1">
                <a:latin typeface="Microsoft Sans Serif"/>
                <a:cs typeface="Microsoft Sans Serif"/>
              </a:rPr>
              <a:t>cheese</a:t>
            </a:r>
            <a:r>
              <a:rPr lang="es-ES" sz="900" i="1" spc="-5" dirty="0">
                <a:latin typeface="Microsoft Sans Serif"/>
                <a:cs typeface="Microsoft Sans Serif"/>
              </a:rPr>
              <a:t>, </a:t>
            </a:r>
            <a:r>
              <a:rPr lang="es-ES" sz="900" i="1" spc="-5" dirty="0" err="1">
                <a:latin typeface="Microsoft Sans Serif"/>
                <a:cs typeface="Microsoft Sans Serif"/>
              </a:rPr>
              <a:t>green</a:t>
            </a:r>
            <a:r>
              <a:rPr lang="es-ES" sz="900" i="1" spc="-5" dirty="0">
                <a:latin typeface="Microsoft Sans Serif"/>
                <a:cs typeface="Microsoft Sans Serif"/>
              </a:rPr>
              <a:t> </a:t>
            </a:r>
            <a:r>
              <a:rPr lang="es-ES" sz="900" i="1" spc="-5" dirty="0" err="1">
                <a:latin typeface="Microsoft Sans Serif"/>
                <a:cs typeface="Microsoft Sans Serif"/>
              </a:rPr>
              <a:t>pepper</a:t>
            </a:r>
            <a:r>
              <a:rPr lang="es-ES" sz="900" i="1" spc="-5" dirty="0">
                <a:latin typeface="Microsoft Sans Serif"/>
                <a:cs typeface="Microsoft Sans Serif"/>
              </a:rPr>
              <a:t> </a:t>
            </a:r>
            <a:r>
              <a:rPr lang="es-ES" sz="900" i="1" spc="-5" dirty="0" err="1">
                <a:latin typeface="Microsoft Sans Serif"/>
                <a:cs typeface="Microsoft Sans Serif"/>
              </a:rPr>
              <a:t>or</a:t>
            </a:r>
            <a:r>
              <a:rPr lang="es-ES" sz="900" i="1" spc="-5" dirty="0">
                <a:latin typeface="Microsoft Sans Serif"/>
                <a:cs typeface="Microsoft Sans Serif"/>
              </a:rPr>
              <a:t> Chimichurri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endParaRPr sz="700" dirty="0">
              <a:latin typeface="Microsoft Sans Serif"/>
              <a:cs typeface="Microsoft Sans Serif"/>
            </a:endParaRP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7AE8D57-1C0A-B480-3909-07D607E54937}"/>
              </a:ext>
            </a:extLst>
          </p:cNvPr>
          <p:cNvSpPr txBox="1"/>
          <p:nvPr/>
        </p:nvSpPr>
        <p:spPr>
          <a:xfrm>
            <a:off x="933337" y="8444123"/>
            <a:ext cx="1898014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DE NUESTRA TIERRA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FROM THE LAND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2144EE7-FBE9-7054-42D4-CAAB1B7FE549}"/>
              </a:ext>
            </a:extLst>
          </p:cNvPr>
          <p:cNvSpPr/>
          <p:nvPr/>
        </p:nvSpPr>
        <p:spPr>
          <a:xfrm>
            <a:off x="946038" y="8911527"/>
            <a:ext cx="4079018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A16DB43C-F803-B6AF-9730-C65D348E2CCA}"/>
              </a:ext>
            </a:extLst>
          </p:cNvPr>
          <p:cNvSpPr txBox="1"/>
          <p:nvPr/>
        </p:nvSpPr>
        <p:spPr>
          <a:xfrm>
            <a:off x="1308100" y="6880003"/>
            <a:ext cx="3848656" cy="3211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6210" marR="107314" indent="-144145">
              <a:lnSpc>
                <a:spcPct val="101899"/>
              </a:lnSpc>
              <a:spcBef>
                <a:spcPts val="80"/>
              </a:spcBef>
            </a:pPr>
            <a:r>
              <a:rPr lang="es-ES" sz="1000" spc="-20" dirty="0">
                <a:latin typeface="Microsoft Sans Serif"/>
                <a:cs typeface="Microsoft Sans Serif"/>
              </a:rPr>
              <a:t>Tomate,</a:t>
            </a:r>
            <a:r>
              <a:rPr lang="es-ES" sz="1000" spc="-10" dirty="0">
                <a:latin typeface="Microsoft Sans Serif"/>
                <a:cs typeface="Microsoft Sans Serif"/>
              </a:rPr>
              <a:t> </a:t>
            </a:r>
            <a:r>
              <a:rPr lang="es-ES" sz="1000" spc="-5" dirty="0">
                <a:latin typeface="Microsoft Sans Serif"/>
                <a:cs typeface="Microsoft Sans Serif"/>
              </a:rPr>
              <a:t>Boloñesa </a:t>
            </a:r>
            <a:r>
              <a:rPr lang="es-ES" sz="1000" dirty="0">
                <a:latin typeface="Microsoft Sans Serif"/>
                <a:cs typeface="Microsoft Sans Serif"/>
              </a:rPr>
              <a:t>o</a:t>
            </a:r>
            <a:r>
              <a:rPr lang="es-ES" sz="1000" spc="-5" dirty="0">
                <a:latin typeface="Microsoft Sans Serif"/>
                <a:cs typeface="Microsoft Sans Serif"/>
              </a:rPr>
              <a:t> Carbonara                                                </a:t>
            </a:r>
            <a:r>
              <a:rPr lang="es-ES" sz="900" spc="-5" dirty="0">
                <a:latin typeface="Microsoft Sans Serif"/>
                <a:cs typeface="Microsoft Sans Serif"/>
              </a:rPr>
              <a:t>18.50€</a:t>
            </a:r>
            <a:endParaRPr lang="es-ES" sz="9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i="1" spc="-20" dirty="0">
                <a:latin typeface="Microsoft Sans Serif"/>
                <a:cs typeface="Microsoft Sans Serif"/>
              </a:rPr>
              <a:t>Tomato,</a:t>
            </a:r>
            <a:r>
              <a:rPr sz="1000" i="1" spc="-5" dirty="0">
                <a:latin typeface="Microsoft Sans Serif"/>
                <a:cs typeface="Microsoft Sans Serif"/>
              </a:rPr>
              <a:t> Bolognese</a:t>
            </a:r>
            <a:r>
              <a:rPr sz="1000" i="1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or</a:t>
            </a:r>
            <a:r>
              <a:rPr sz="1000" i="1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Carbonara</a:t>
            </a:r>
            <a:r>
              <a:rPr lang="es-ES" sz="1000" i="1" spc="-5" dirty="0">
                <a:latin typeface="Microsoft Sans Serif"/>
                <a:cs typeface="Microsoft Sans Serif"/>
              </a:rPr>
              <a:t>  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C6434B61-8E21-5D2C-ECC8-9CE51F22FB5E}"/>
              </a:ext>
            </a:extLst>
          </p:cNvPr>
          <p:cNvSpPr txBox="1"/>
          <p:nvPr/>
        </p:nvSpPr>
        <p:spPr>
          <a:xfrm>
            <a:off x="944593" y="6225092"/>
            <a:ext cx="1357630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PASTA DEL DÍA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PASTA OF THE DAY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C137E8F6-C889-05DF-7D71-B75715925769}"/>
              </a:ext>
            </a:extLst>
          </p:cNvPr>
          <p:cNvSpPr/>
          <p:nvPr/>
        </p:nvSpPr>
        <p:spPr>
          <a:xfrm flipV="1">
            <a:off x="993122" y="6671200"/>
            <a:ext cx="3967098" cy="45758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9D4EC972-A200-9151-CDB6-7A7BD56D6C02}"/>
              </a:ext>
            </a:extLst>
          </p:cNvPr>
          <p:cNvSpPr txBox="1"/>
          <p:nvPr/>
        </p:nvSpPr>
        <p:spPr>
          <a:xfrm>
            <a:off x="6019197" y="10315697"/>
            <a:ext cx="2894071" cy="3263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93675" marR="5080" indent="-181610">
              <a:lnSpc>
                <a:spcPct val="101899"/>
              </a:lnSpc>
              <a:spcBef>
                <a:spcPts val="80"/>
              </a:spcBef>
            </a:pPr>
            <a:r>
              <a:rPr sz="1000" spc="-25" dirty="0">
                <a:latin typeface="Microsoft Sans Serif"/>
                <a:cs typeface="Microsoft Sans Serif"/>
              </a:rPr>
              <a:t>Tarta</a:t>
            </a:r>
            <a:r>
              <a:rPr sz="100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dirty="0">
                <a:latin typeface="Microsoft Sans Serif"/>
                <a:cs typeface="Microsoft Sans Serif"/>
              </a:rPr>
              <a:t> manzana con </a:t>
            </a:r>
            <a:r>
              <a:rPr sz="1000" spc="-5" dirty="0" err="1">
                <a:latin typeface="Microsoft Sans Serif"/>
                <a:cs typeface="Microsoft Sans Serif"/>
              </a:rPr>
              <a:t>helado</a:t>
            </a:r>
            <a:endParaRPr lang="es-ES" sz="1000" spc="-5" dirty="0">
              <a:latin typeface="Microsoft Sans Serif"/>
              <a:cs typeface="Microsoft Sans Serif"/>
            </a:endParaRPr>
          </a:p>
          <a:p>
            <a:pPr marL="193675" marR="5080" indent="-181610">
              <a:lnSpc>
                <a:spcPct val="101899"/>
              </a:lnSpc>
              <a:spcBef>
                <a:spcPts val="80"/>
              </a:spcBef>
            </a:pPr>
            <a:r>
              <a:rPr sz="1000" i="1" spc="-5" dirty="0">
                <a:latin typeface="Microsoft Sans Serif"/>
                <a:cs typeface="Microsoft Sans Serif"/>
              </a:rPr>
              <a:t>Apple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cake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</a:t>
            </a:r>
            <a:r>
              <a:rPr lang="es-ES"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ice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cream</a:t>
            </a: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77009047-A9DC-07F6-779B-12865C641402}"/>
              </a:ext>
            </a:extLst>
          </p:cNvPr>
          <p:cNvSpPr txBox="1"/>
          <p:nvPr/>
        </p:nvSpPr>
        <p:spPr>
          <a:xfrm>
            <a:off x="6010756" y="10704396"/>
            <a:ext cx="3895867" cy="4847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Microsoft Sans Serif"/>
                <a:cs typeface="Microsoft Sans Serif"/>
              </a:rPr>
              <a:t>Pan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Calatrava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lang="es-ES" sz="1000" spc="-5" dirty="0">
                <a:latin typeface="Microsoft Sans Serif"/>
                <a:cs typeface="Microsoft Sans Serif"/>
              </a:rPr>
              <a:t>nata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i="1" spc="-5" dirty="0">
                <a:latin typeface="Microsoft Sans Serif"/>
                <a:cs typeface="Microsoft Sans Serif"/>
              </a:rPr>
              <a:t>“Calatrava” cream caramel with cream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64" name="object 64">
            <a:extLst>
              <a:ext uri="{FF2B5EF4-FFF2-40B4-BE49-F238E27FC236}">
                <a16:creationId xmlns:a16="http://schemas.microsoft.com/office/drawing/2014/main" id="{A24A785A-6D45-BA2F-F50B-072731EE0AB3}"/>
              </a:ext>
            </a:extLst>
          </p:cNvPr>
          <p:cNvSpPr txBox="1"/>
          <p:nvPr/>
        </p:nvSpPr>
        <p:spPr>
          <a:xfrm>
            <a:off x="5601235" y="9316762"/>
            <a:ext cx="1803400" cy="3795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POSTRE</a:t>
            </a:r>
            <a:endParaRPr lang="es-ES" sz="1300" dirty="0">
              <a:solidFill>
                <a:srgbClr val="F94D1F"/>
              </a:solidFill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</a:rPr>
              <a:t>DESSERTS</a:t>
            </a:r>
          </a:p>
        </p:txBody>
      </p:sp>
      <p:sp>
        <p:nvSpPr>
          <p:cNvPr id="65" name="object 65">
            <a:extLst>
              <a:ext uri="{FF2B5EF4-FFF2-40B4-BE49-F238E27FC236}">
                <a16:creationId xmlns:a16="http://schemas.microsoft.com/office/drawing/2014/main" id="{2FDA2496-6E96-032C-77FD-4929B45B7D85}"/>
              </a:ext>
            </a:extLst>
          </p:cNvPr>
          <p:cNvSpPr/>
          <p:nvPr/>
        </p:nvSpPr>
        <p:spPr>
          <a:xfrm flipV="1">
            <a:off x="5603594" y="9708884"/>
            <a:ext cx="4029068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6CD40E60-5512-2530-7D5D-9FBF20A2DF60}"/>
              </a:ext>
            </a:extLst>
          </p:cNvPr>
          <p:cNvSpPr txBox="1"/>
          <p:nvPr/>
        </p:nvSpPr>
        <p:spPr>
          <a:xfrm>
            <a:off x="6020389" y="9848007"/>
            <a:ext cx="2909866" cy="39171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065" marR="5080">
              <a:lnSpc>
                <a:spcPct val="101899"/>
              </a:lnSpc>
            </a:pPr>
            <a:r>
              <a:rPr lang="es-ES" sz="1000" spc="-5" dirty="0" err="1">
                <a:latin typeface="Microsoft Sans Serif"/>
                <a:cs typeface="Microsoft Sans Serif"/>
              </a:rPr>
              <a:t>Coulant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de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chocolate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dirty="0">
                <a:latin typeface="Microsoft Sans Serif"/>
                <a:cs typeface="Microsoft Sans Serif"/>
              </a:rPr>
              <a:t>con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 err="1">
                <a:latin typeface="Microsoft Sans Serif"/>
                <a:cs typeface="Microsoft Sans Serif"/>
              </a:rPr>
              <a:t>helado</a:t>
            </a:r>
            <a:r>
              <a:rPr lang="es-ES" sz="1000" spc="-5" dirty="0">
                <a:latin typeface="Microsoft Sans Serif"/>
                <a:cs typeface="Microsoft Sans Serif"/>
              </a:rPr>
              <a:t> de dos vainillas</a:t>
            </a:r>
          </a:p>
          <a:p>
            <a:pPr marL="12065" marR="5080">
              <a:lnSpc>
                <a:spcPct val="101899"/>
              </a:lnSpc>
            </a:pPr>
            <a:r>
              <a:rPr lang="es-ES" sz="1000" i="1" spc="-5" dirty="0">
                <a:latin typeface="Microsoft Sans Serif"/>
                <a:cs typeface="Microsoft Sans Serif"/>
              </a:rPr>
              <a:t>Chocolate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coulandt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with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lang="es-ES" sz="1000" i="1" spc="10" dirty="0" err="1">
                <a:latin typeface="Microsoft Sans Serif"/>
                <a:cs typeface="Microsoft Sans Serif"/>
              </a:rPr>
              <a:t>two</a:t>
            </a:r>
            <a:r>
              <a:rPr lang="es-ES" sz="1000" i="1" spc="10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vanillas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sz="1000" i="1" spc="-10" dirty="0">
                <a:latin typeface="Microsoft Sans Serif"/>
                <a:cs typeface="Microsoft Sans Serif"/>
              </a:rPr>
              <a:t>ice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dirty="0">
                <a:latin typeface="Microsoft Sans Serif"/>
                <a:cs typeface="Microsoft Sans Serif"/>
              </a:rPr>
              <a:t>cream</a:t>
            </a:r>
          </a:p>
        </p:txBody>
      </p:sp>
      <p:sp>
        <p:nvSpPr>
          <p:cNvPr id="73" name="object 73">
            <a:extLst>
              <a:ext uri="{FF2B5EF4-FFF2-40B4-BE49-F238E27FC236}">
                <a16:creationId xmlns:a16="http://schemas.microsoft.com/office/drawing/2014/main" id="{08BA1845-49E9-952B-1BFB-448AE53F4CAD}"/>
              </a:ext>
            </a:extLst>
          </p:cNvPr>
          <p:cNvSpPr txBox="1"/>
          <p:nvPr/>
        </p:nvSpPr>
        <p:spPr>
          <a:xfrm>
            <a:off x="5949618" y="11129195"/>
            <a:ext cx="3920809" cy="703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675" marR="5080" indent="-104775">
              <a:lnSpc>
                <a:spcPct val="101899"/>
              </a:lnSpc>
              <a:spcBef>
                <a:spcPts val="80"/>
              </a:spcBef>
            </a:pPr>
            <a:r>
              <a:rPr sz="1000" spc="-5" dirty="0" err="1">
                <a:latin typeface="Microsoft Sans Serif"/>
                <a:cs typeface="Microsoft Sans Serif"/>
              </a:rPr>
              <a:t>Helados</a:t>
            </a:r>
            <a:r>
              <a:rPr sz="1000" spc="-5" dirty="0">
                <a:latin typeface="Microsoft Sans Serif"/>
                <a:cs typeface="Microsoft Sans Serif"/>
              </a:rPr>
              <a:t> (2 Bolas)</a:t>
            </a:r>
            <a:r>
              <a:rPr lang="es-ES" sz="1000" spc="-5" dirty="0">
                <a:latin typeface="Microsoft Sans Serif"/>
                <a:cs typeface="Microsoft Sans Serif"/>
              </a:rPr>
              <a:t> / </a:t>
            </a:r>
            <a:r>
              <a:rPr sz="1000" i="1" spc="-5" dirty="0">
                <a:latin typeface="Microsoft Sans Serif"/>
                <a:cs typeface="Microsoft Sans Serif"/>
              </a:rPr>
              <a:t>Ice cream (2 scoops)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pPr marL="193675" marR="5080" indent="-104775">
              <a:lnSpc>
                <a:spcPct val="101899"/>
              </a:lnSpc>
              <a:spcBef>
                <a:spcPts val="80"/>
              </a:spcBef>
            </a:pPr>
            <a:endParaRPr lang="es-ES" sz="500" spc="-5" dirty="0">
              <a:latin typeface="Microsoft Sans Serif"/>
              <a:cs typeface="Microsoft Sans Serif"/>
            </a:endParaRPr>
          </a:p>
          <a:p>
            <a:pPr marL="193675" marR="5080" indent="-104775">
              <a:lnSpc>
                <a:spcPct val="101899"/>
              </a:lnSpc>
              <a:spcBef>
                <a:spcPts val="80"/>
              </a:spcBef>
            </a:pPr>
            <a:r>
              <a:rPr lang="es-ES" sz="1000" spc="-5" dirty="0">
                <a:latin typeface="Microsoft Sans Serif"/>
                <a:cs typeface="Microsoft Sans Serif"/>
              </a:rPr>
              <a:t>Sorbete de limón / </a:t>
            </a:r>
            <a:r>
              <a:rPr lang="es-ES" sz="1000" i="1" spc="-5" dirty="0">
                <a:latin typeface="Microsoft Sans Serif"/>
                <a:cs typeface="Microsoft Sans Serif"/>
              </a:rPr>
              <a:t>Lemon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sorbet</a:t>
            </a:r>
            <a:r>
              <a:rPr lang="es-ES" sz="1000" i="1" spc="-5" dirty="0">
                <a:latin typeface="Microsoft Sans Serif"/>
                <a:cs typeface="Microsoft Sans Serif"/>
              </a:rPr>
              <a:t> (2sccops)						</a:t>
            </a:r>
          </a:p>
          <a:p>
            <a:pPr marL="75565">
              <a:lnSpc>
                <a:spcPts val="975"/>
              </a:lnSpc>
            </a:pP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1FDBA60B-B768-F1F2-C11A-80AA6DA86DF6}"/>
              </a:ext>
            </a:extLst>
          </p:cNvPr>
          <p:cNvSpPr txBox="1"/>
          <p:nvPr/>
        </p:nvSpPr>
        <p:spPr>
          <a:xfrm>
            <a:off x="872394" y="14059764"/>
            <a:ext cx="9016007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alérgico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ingrediente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>
                <a:latin typeface="Arial" panose="020B0604020202020204" pitchFamily="34" charset="0"/>
                <a:cs typeface="Arial" panose="020B0604020202020204" pitchFamily="34" charset="0"/>
              </a:rPr>
              <a:t>favor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especifíquelo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 err="1">
                <a:latin typeface="Arial" panose="020B0604020202020204" pitchFamily="34" charset="0"/>
                <a:cs typeface="Arial" panose="020B0604020202020204" pitchFamily="34" charset="0"/>
              </a:rPr>
              <a:t>momento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efectuar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0" dirty="0" err="1">
                <a:latin typeface="Arial" panose="020B0604020202020204" pitchFamily="34" charset="0"/>
                <a:cs typeface="Arial" panose="020B0604020202020204" pitchFamily="34" charset="0"/>
              </a:rPr>
              <a:t>pedido</a:t>
            </a:r>
            <a:r>
              <a:rPr sz="900" spc="-1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9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ingredientes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utilizamos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especificados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carta. </a:t>
            </a:r>
            <a:r>
              <a:rPr sz="9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Reglamento</a:t>
            </a:r>
            <a:r>
              <a:rPr sz="900" spc="-35" dirty="0">
                <a:latin typeface="Arial" panose="020B0604020202020204" pitchFamily="34" charset="0"/>
                <a:cs typeface="Arial" panose="020B0604020202020204" pitchFamily="34" charset="0"/>
              </a:rPr>
              <a:t> (UE)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40" dirty="0">
                <a:latin typeface="Arial" panose="020B0604020202020204" pitchFamily="34" charset="0"/>
                <a:cs typeface="Arial" panose="020B0604020202020204" pitchFamily="34" charset="0"/>
              </a:rPr>
              <a:t>1169/2011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</a:pP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disponible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alergias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intolerancias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alimentarias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Soliciten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5" dirty="0" err="1"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personal. </a:t>
            </a:r>
            <a:r>
              <a:rPr sz="900" spc="-35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9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15" dirty="0" err="1">
                <a:latin typeface="Arial" panose="020B0604020202020204" pitchFamily="34" charset="0"/>
                <a:cs typeface="Arial" panose="020B0604020202020204" pitchFamily="34" charset="0"/>
              </a:rPr>
              <a:t>precios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20" dirty="0" err="1">
                <a:latin typeface="Arial" panose="020B0604020202020204" pitchFamily="34" charset="0"/>
                <a:cs typeface="Arial" panose="020B0604020202020204" pitchFamily="34" charset="0"/>
              </a:rPr>
              <a:t>incluyen</a:t>
            </a:r>
            <a:r>
              <a:rPr sz="9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spc="-45" dirty="0">
                <a:latin typeface="Arial" panose="020B0604020202020204" pitchFamily="34" charset="0"/>
                <a:cs typeface="Arial" panose="020B0604020202020204" pitchFamily="34" charset="0"/>
              </a:rPr>
              <a:t>IVA</a:t>
            </a:r>
            <a:r>
              <a:rPr sz="900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3">
            <a:extLst>
              <a:ext uri="{FF2B5EF4-FFF2-40B4-BE49-F238E27FC236}">
                <a16:creationId xmlns:a16="http://schemas.microsoft.com/office/drawing/2014/main" id="{2134BBBF-BC57-3870-5AE7-7CF302C9A9FE}"/>
              </a:ext>
            </a:extLst>
          </p:cNvPr>
          <p:cNvSpPr txBox="1"/>
          <p:nvPr/>
        </p:nvSpPr>
        <p:spPr>
          <a:xfrm>
            <a:off x="844832" y="14534603"/>
            <a:ext cx="904356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1770" algn="ctr">
              <a:lnSpc>
                <a:spcPct val="100000"/>
              </a:lnSpc>
              <a:spcBef>
                <a:spcPts val="100"/>
              </a:spcBef>
            </a:pPr>
            <a:r>
              <a:rPr sz="900" i="1" spc="-15" dirty="0">
                <a:latin typeface="Arial" panose="020B0604020202020204" pitchFamily="34" charset="0"/>
                <a:cs typeface="Arial" panose="020B0604020202020204" pitchFamily="34" charset="0"/>
              </a:rPr>
              <a:t>If you have any food allergies, please tell us when ordering, as some of the ingredients we use are not specified in the menu.  Regulation (EU) No 1169/2011</a:t>
            </a:r>
          </a:p>
          <a:p>
            <a:pPr marL="12700" algn="ctr">
              <a:lnSpc>
                <a:spcPct val="100000"/>
              </a:lnSpc>
            </a:pPr>
            <a:r>
              <a:rPr sz="900" i="1" spc="-15" dirty="0">
                <a:latin typeface="Arial" panose="020B0604020202020204" pitchFamily="34" charset="0"/>
                <a:cs typeface="Arial" panose="020B0604020202020204" pitchFamily="34" charset="0"/>
              </a:rPr>
              <a:t>Establishment with information available about allergies and food intolerances. Ask our staff for information. All prices include VAT.</a:t>
            </a:r>
          </a:p>
        </p:txBody>
      </p:sp>
      <p:grpSp>
        <p:nvGrpSpPr>
          <p:cNvPr id="85" name="Grupo 84">
            <a:extLst>
              <a:ext uri="{FF2B5EF4-FFF2-40B4-BE49-F238E27FC236}">
                <a16:creationId xmlns:a16="http://schemas.microsoft.com/office/drawing/2014/main" id="{58F4CB40-E51D-AB07-B999-88BDF5C9DCA5}"/>
              </a:ext>
            </a:extLst>
          </p:cNvPr>
          <p:cNvGrpSpPr/>
          <p:nvPr/>
        </p:nvGrpSpPr>
        <p:grpSpPr>
          <a:xfrm>
            <a:off x="2378209" y="13465824"/>
            <a:ext cx="5859092" cy="535734"/>
            <a:chOff x="882950" y="13195383"/>
            <a:chExt cx="5859092" cy="535734"/>
          </a:xfrm>
        </p:grpSpPr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DE6F5170-A16E-AA5B-440C-2E2DF17E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950" y="13195383"/>
              <a:ext cx="249741" cy="426976"/>
            </a:xfrm>
            <a:prstGeom prst="rect">
              <a:avLst/>
            </a:prstGeom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4ACA31F5-01B1-5417-E92A-06C94B494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707" y="13195383"/>
              <a:ext cx="334330" cy="426976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D7E96C0A-3498-DB5E-DDB1-87F984E6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3053" y="13195383"/>
              <a:ext cx="257797" cy="422948"/>
            </a:xfrm>
            <a:prstGeom prst="rect">
              <a:avLst/>
            </a:prstGeom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9E4DF18C-D2D6-5028-3AB5-FD47532D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3866" y="13195383"/>
              <a:ext cx="302106" cy="422948"/>
            </a:xfrm>
            <a:prstGeom prst="rect">
              <a:avLst/>
            </a:prstGeom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35A5C426-887B-454E-14B4-A17B76A1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8988" y="13195383"/>
              <a:ext cx="253769" cy="483369"/>
            </a:xfrm>
            <a:prstGeom prst="rect">
              <a:avLst/>
            </a:prstGeom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2EA11C46-5960-9A44-64F0-BB5DCB23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5773" y="13195383"/>
              <a:ext cx="346415" cy="479341"/>
            </a:xfrm>
            <a:prstGeom prst="rect">
              <a:avLst/>
            </a:prstGeom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D0201B72-07D2-185B-BABD-FCFAF1F0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85204" y="13195383"/>
              <a:ext cx="302106" cy="422948"/>
            </a:xfrm>
            <a:prstGeom prst="rect">
              <a:avLst/>
            </a:prstGeom>
          </p:spPr>
        </p:pic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11DE55CE-6CB5-D293-F491-1ABB3BAC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30326" y="13195383"/>
              <a:ext cx="249741" cy="418920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0F97B1C-95D5-0741-6311-B16CD2B4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23083" y="13195383"/>
              <a:ext cx="443088" cy="535734"/>
            </a:xfrm>
            <a:prstGeom prst="rect">
              <a:avLst/>
            </a:prstGeom>
          </p:spPr>
        </p:pic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7D37D92F-4A68-0996-788C-8A2214F0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9187" y="13195383"/>
              <a:ext cx="253769" cy="418920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0C965524-5081-60CB-2188-DFA5E1419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05972" y="13195383"/>
              <a:ext cx="257797" cy="471285"/>
            </a:xfrm>
            <a:prstGeom prst="rect">
              <a:avLst/>
            </a:prstGeom>
          </p:spPr>
        </p:pic>
        <p:pic>
          <p:nvPicPr>
            <p:cNvPr id="103" name="Imagen 102">
              <a:extLst>
                <a:ext uri="{FF2B5EF4-FFF2-40B4-BE49-F238E27FC236}">
                  <a16:creationId xmlns:a16="http://schemas.microsoft.com/office/drawing/2014/main" id="{5CF9DD8B-409A-EECF-2D45-E0DD9C98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06785" y="13195383"/>
              <a:ext cx="249741" cy="402808"/>
            </a:xfrm>
            <a:prstGeom prst="rect">
              <a:avLst/>
            </a:prstGeom>
          </p:spPr>
        </p:pic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497D9338-45E8-141F-2FEB-F9A0608D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9542" y="13195383"/>
              <a:ext cx="249741" cy="418920"/>
            </a:xfrm>
            <a:prstGeom prst="rect">
              <a:avLst/>
            </a:prstGeom>
          </p:spPr>
        </p:pic>
        <p:pic>
          <p:nvPicPr>
            <p:cNvPr id="105" name="Imagen 104">
              <a:extLst>
                <a:ext uri="{FF2B5EF4-FFF2-40B4-BE49-F238E27FC236}">
                  <a16:creationId xmlns:a16="http://schemas.microsoft.com/office/drawing/2014/main" id="{6B8C9880-E700-B36B-99E7-E7FD6037D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92301" y="13195383"/>
              <a:ext cx="249741" cy="362527"/>
            </a:xfrm>
            <a:prstGeom prst="rect">
              <a:avLst/>
            </a:prstGeom>
          </p:spPr>
        </p:pic>
      </p:grpSp>
      <p:sp>
        <p:nvSpPr>
          <p:cNvPr id="106" name="object 58">
            <a:extLst>
              <a:ext uri="{FF2B5EF4-FFF2-40B4-BE49-F238E27FC236}">
                <a16:creationId xmlns:a16="http://schemas.microsoft.com/office/drawing/2014/main" id="{5834FCC7-1A57-2095-1268-E01A06867E23}"/>
              </a:ext>
            </a:extLst>
          </p:cNvPr>
          <p:cNvSpPr txBox="1"/>
          <p:nvPr/>
        </p:nvSpPr>
        <p:spPr>
          <a:xfrm>
            <a:off x="9322263" y="9902341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07" name="object 58">
            <a:extLst>
              <a:ext uri="{FF2B5EF4-FFF2-40B4-BE49-F238E27FC236}">
                <a16:creationId xmlns:a16="http://schemas.microsoft.com/office/drawing/2014/main" id="{51EEA550-4374-90A6-303D-024F1CFD58F0}"/>
              </a:ext>
            </a:extLst>
          </p:cNvPr>
          <p:cNvSpPr txBox="1"/>
          <p:nvPr/>
        </p:nvSpPr>
        <p:spPr>
          <a:xfrm>
            <a:off x="9322263" y="10274011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08" name="object 58">
            <a:extLst>
              <a:ext uri="{FF2B5EF4-FFF2-40B4-BE49-F238E27FC236}">
                <a16:creationId xmlns:a16="http://schemas.microsoft.com/office/drawing/2014/main" id="{68FC98C1-1C6F-8F63-4BA9-A282C3AE058F}"/>
              </a:ext>
            </a:extLst>
          </p:cNvPr>
          <p:cNvSpPr txBox="1"/>
          <p:nvPr/>
        </p:nvSpPr>
        <p:spPr>
          <a:xfrm>
            <a:off x="9322263" y="10668116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09" name="object 58">
            <a:extLst>
              <a:ext uri="{FF2B5EF4-FFF2-40B4-BE49-F238E27FC236}">
                <a16:creationId xmlns:a16="http://schemas.microsoft.com/office/drawing/2014/main" id="{0F4462E7-A1C6-2768-168D-DC8A874CA71C}"/>
              </a:ext>
            </a:extLst>
          </p:cNvPr>
          <p:cNvSpPr txBox="1"/>
          <p:nvPr/>
        </p:nvSpPr>
        <p:spPr>
          <a:xfrm>
            <a:off x="9326121" y="11104852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8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pic>
        <p:nvPicPr>
          <p:cNvPr id="111" name="Imagen 110">
            <a:extLst>
              <a:ext uri="{FF2B5EF4-FFF2-40B4-BE49-F238E27FC236}">
                <a16:creationId xmlns:a16="http://schemas.microsoft.com/office/drawing/2014/main" id="{0DCBAAC5-73DB-AC6C-7B4D-77107B6C0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176" b="29828"/>
          <a:stretch/>
        </p:blipFill>
        <p:spPr>
          <a:xfrm>
            <a:off x="3193901" y="7943911"/>
            <a:ext cx="205567" cy="216000"/>
          </a:xfrm>
          <a:prstGeom prst="rect">
            <a:avLst/>
          </a:prstGeom>
        </p:spPr>
      </p:pic>
      <p:pic>
        <p:nvPicPr>
          <p:cNvPr id="114" name="Imagen 113">
            <a:extLst>
              <a:ext uri="{FF2B5EF4-FFF2-40B4-BE49-F238E27FC236}">
                <a16:creationId xmlns:a16="http://schemas.microsoft.com/office/drawing/2014/main" id="{6FF0B4D2-C8A3-32BA-2A67-24CDDD5FF92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3683474" y="1549481"/>
            <a:ext cx="176234" cy="180000"/>
          </a:xfrm>
          <a:prstGeom prst="rect">
            <a:avLst/>
          </a:prstGeom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07E194DE-FB60-4F69-0EE8-7B8FA38BC9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4368373" y="2984874"/>
            <a:ext cx="176234" cy="180000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3F904B3E-4138-67C2-7EB7-8AC2481933C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8702545" y="1564559"/>
            <a:ext cx="176234" cy="180000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1588DA3E-B2F2-8266-5CD0-E0413C84B41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6949282" y="2136404"/>
            <a:ext cx="176234" cy="180000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83AD0DC9-7970-344C-79B7-DB0596538BE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733979" y="2687073"/>
            <a:ext cx="176234" cy="180000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F953F3ED-4148-F13B-C485-5442A860194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632739" y="3400792"/>
            <a:ext cx="176234" cy="180000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FBBF0C65-86BB-05A9-8723-898F3B7549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6816176" y="4474246"/>
            <a:ext cx="176234" cy="180000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708455E7-FF5D-83EB-6D6E-C97C8D1B18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299088" y="6302004"/>
            <a:ext cx="176234" cy="180000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BFF09751-F23E-451F-257B-D805F0DBB87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757745" y="10310018"/>
            <a:ext cx="176234" cy="180000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B3F78B01-C3EB-35B2-9E16-DB160125203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581511" y="10702655"/>
            <a:ext cx="176234" cy="180000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673A3200-6AB8-9272-FC03-329FA18DB0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8394700" y="11112737"/>
            <a:ext cx="176234" cy="180000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48729A98-E465-A761-68B9-4C90C919DA4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3892284" y="1546559"/>
            <a:ext cx="175678" cy="216000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6CD10D00-46B3-C2E0-1B94-31D8120D83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" b="36474"/>
          <a:stretch/>
        </p:blipFill>
        <p:spPr>
          <a:xfrm>
            <a:off x="3765435" y="3931791"/>
            <a:ext cx="178510" cy="216000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EAC2A8AA-0294-B0DC-7514-6F56293663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3506822" y="2242736"/>
            <a:ext cx="175678" cy="216000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7ED56971-045B-6BD2-B16B-694FD50441F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3977323" y="3929915"/>
            <a:ext cx="175678" cy="216000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DB15F09A-1043-A122-43B7-1DB7672D57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8891426" y="1563665"/>
            <a:ext cx="175678" cy="216000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D47A6927-323E-2DE9-1F26-FEA603D52E5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824856" y="3405294"/>
            <a:ext cx="175678" cy="216000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5445A8D1-BC52-F6E8-B502-60687C73A8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137590" y="2138596"/>
            <a:ext cx="175678" cy="216000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C40BB852-D76B-CF07-95B0-2FF6F867A6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8479"/>
          <a:stretch/>
        </p:blipFill>
        <p:spPr>
          <a:xfrm>
            <a:off x="7333353" y="2138596"/>
            <a:ext cx="180044" cy="216000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76A13301-6B54-4210-D689-08B071666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241" b="40259"/>
          <a:stretch/>
        </p:blipFill>
        <p:spPr>
          <a:xfrm>
            <a:off x="4301034" y="5018652"/>
            <a:ext cx="243573" cy="180000"/>
          </a:xfrm>
          <a:prstGeom prst="rect">
            <a:avLst/>
          </a:prstGeom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id="{6C3C1BA4-0344-B02B-D04B-5A0631D47E13}"/>
              </a:ext>
            </a:extLst>
          </p:cNvPr>
          <p:cNvGrpSpPr/>
          <p:nvPr/>
        </p:nvGrpSpPr>
        <p:grpSpPr>
          <a:xfrm>
            <a:off x="2805479" y="4655904"/>
            <a:ext cx="438302" cy="220325"/>
            <a:chOff x="2818094" y="6292983"/>
            <a:chExt cx="438302" cy="220325"/>
          </a:xfrm>
        </p:grpSpPr>
        <p:pic>
          <p:nvPicPr>
            <p:cNvPr id="140" name="Imagen 139">
              <a:extLst>
                <a:ext uri="{FF2B5EF4-FFF2-40B4-BE49-F238E27FC236}">
                  <a16:creationId xmlns:a16="http://schemas.microsoft.com/office/drawing/2014/main" id="{6999A923-B1A0-1030-CA24-9CFADD751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28479"/>
            <a:stretch/>
          </p:blipFill>
          <p:spPr>
            <a:xfrm>
              <a:off x="2818094" y="6297308"/>
              <a:ext cx="180044" cy="216000"/>
            </a:xfrm>
            <a:prstGeom prst="rect">
              <a:avLst/>
            </a:prstGeom>
          </p:spPr>
        </p:pic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B0510F9F-D653-32B6-9AC6-0BBC0316A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3241" b="40259"/>
            <a:stretch/>
          </p:blipFill>
          <p:spPr>
            <a:xfrm>
              <a:off x="3012823" y="6292983"/>
              <a:ext cx="243573" cy="180000"/>
            </a:xfrm>
            <a:prstGeom prst="rect">
              <a:avLst/>
            </a:prstGeom>
          </p:spPr>
        </p:pic>
      </p:grpSp>
      <p:pic>
        <p:nvPicPr>
          <p:cNvPr id="144" name="Imagen 143">
            <a:extLst>
              <a:ext uri="{FF2B5EF4-FFF2-40B4-BE49-F238E27FC236}">
                <a16:creationId xmlns:a16="http://schemas.microsoft.com/office/drawing/2014/main" id="{166D942A-AB87-6E63-2794-51AC5DB3D31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940444" y="2688732"/>
            <a:ext cx="175678" cy="216000"/>
          </a:xfrm>
          <a:prstGeom prst="rect">
            <a:avLst/>
          </a:prstGeom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437BAAAC-6537-CB91-774B-11EE719928E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011014" y="4474246"/>
            <a:ext cx="175678" cy="216000"/>
          </a:xfrm>
          <a:prstGeom prst="rect">
            <a:avLst/>
          </a:prstGeom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FA354784-28E8-9271-126B-8547E5712E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489574" y="6309960"/>
            <a:ext cx="175678" cy="216000"/>
          </a:xfrm>
          <a:prstGeom prst="rect">
            <a:avLst/>
          </a:prstGeom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9D5BFC8C-A303-85BB-87C3-F225C8649E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959033" y="10307470"/>
            <a:ext cx="175678" cy="216000"/>
          </a:xfrm>
          <a:prstGeom prst="rect">
            <a:avLst/>
          </a:prstGeom>
        </p:spPr>
      </p:pic>
      <p:pic>
        <p:nvPicPr>
          <p:cNvPr id="149" name="Imagen 148">
            <a:extLst>
              <a:ext uri="{FF2B5EF4-FFF2-40B4-BE49-F238E27FC236}">
                <a16:creationId xmlns:a16="http://schemas.microsoft.com/office/drawing/2014/main" id="{F678FC0B-2E69-71C0-EE84-E53EAAF7A0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7775044" y="10695916"/>
            <a:ext cx="175678" cy="216000"/>
          </a:xfrm>
          <a:prstGeom prst="rect">
            <a:avLst/>
          </a:prstGeom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E20D8FD7-615D-D1DE-0E0C-98D19FFF70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8614479" y="11112737"/>
            <a:ext cx="175678" cy="216000"/>
          </a:xfrm>
          <a:prstGeom prst="rect">
            <a:avLst/>
          </a:prstGeom>
        </p:spPr>
      </p:pic>
      <p:grpSp>
        <p:nvGrpSpPr>
          <p:cNvPr id="71" name="Grupo 70">
            <a:extLst>
              <a:ext uri="{FF2B5EF4-FFF2-40B4-BE49-F238E27FC236}">
                <a16:creationId xmlns:a16="http://schemas.microsoft.com/office/drawing/2014/main" id="{A74BFAC2-CC20-3318-0EF6-7B0254D02517}"/>
              </a:ext>
            </a:extLst>
          </p:cNvPr>
          <p:cNvGrpSpPr/>
          <p:nvPr/>
        </p:nvGrpSpPr>
        <p:grpSpPr>
          <a:xfrm>
            <a:off x="8771197" y="9901671"/>
            <a:ext cx="548934" cy="217788"/>
            <a:chOff x="8233709" y="11106530"/>
            <a:chExt cx="548934" cy="217788"/>
          </a:xfrm>
        </p:grpSpPr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CE1E51E6-94AC-7154-2B19-E43DB025E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29639"/>
            <a:stretch/>
          </p:blipFill>
          <p:spPr>
            <a:xfrm>
              <a:off x="8233709" y="11113083"/>
              <a:ext cx="176234" cy="180000"/>
            </a:xfrm>
            <a:prstGeom prst="rect">
              <a:avLst/>
            </a:prstGeom>
          </p:spPr>
        </p:pic>
        <p:pic>
          <p:nvPicPr>
            <p:cNvPr id="147" name="Imagen 146">
              <a:extLst>
                <a:ext uri="{FF2B5EF4-FFF2-40B4-BE49-F238E27FC236}">
                  <a16:creationId xmlns:a16="http://schemas.microsoft.com/office/drawing/2014/main" id="{F1C51D38-A753-D5A7-0EAD-A9C9682D1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r="3126" b="26152"/>
            <a:stretch/>
          </p:blipFill>
          <p:spPr>
            <a:xfrm>
              <a:off x="8418368" y="11108318"/>
              <a:ext cx="175678" cy="216000"/>
            </a:xfrm>
            <a:prstGeom prst="rect">
              <a:avLst/>
            </a:prstGeom>
          </p:spPr>
        </p:pic>
        <p:pic>
          <p:nvPicPr>
            <p:cNvPr id="151" name="Imagen 150">
              <a:extLst>
                <a:ext uri="{FF2B5EF4-FFF2-40B4-BE49-F238E27FC236}">
                  <a16:creationId xmlns:a16="http://schemas.microsoft.com/office/drawing/2014/main" id="{057B9D6D-C9FB-48A6-7D04-6552C0DCE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28479"/>
            <a:stretch/>
          </p:blipFill>
          <p:spPr>
            <a:xfrm>
              <a:off x="8602599" y="11106530"/>
              <a:ext cx="180044" cy="216000"/>
            </a:xfrm>
            <a:prstGeom prst="rect">
              <a:avLst/>
            </a:prstGeom>
          </p:spPr>
        </p:pic>
      </p:grpSp>
      <p:pic>
        <p:nvPicPr>
          <p:cNvPr id="152" name="Imagen 151">
            <a:extLst>
              <a:ext uri="{FF2B5EF4-FFF2-40B4-BE49-F238E27FC236}">
                <a16:creationId xmlns:a16="http://schemas.microsoft.com/office/drawing/2014/main" id="{85E84AA6-7B23-6BE8-D27F-A600CECC296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8479"/>
          <a:stretch/>
        </p:blipFill>
        <p:spPr>
          <a:xfrm>
            <a:off x="7968341" y="10690758"/>
            <a:ext cx="180044" cy="216000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195198A1-C706-8843-2F65-BFB27CEBF6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8479"/>
          <a:stretch/>
        </p:blipFill>
        <p:spPr>
          <a:xfrm>
            <a:off x="8159765" y="10313227"/>
            <a:ext cx="180044" cy="216000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BBC1E474-00CD-6430-5D32-1F92A2DB016B}"/>
              </a:ext>
            </a:extLst>
          </p:cNvPr>
          <p:cNvSpPr txBox="1"/>
          <p:nvPr/>
        </p:nvSpPr>
        <p:spPr>
          <a:xfrm>
            <a:off x="1316345" y="5247382"/>
            <a:ext cx="2263909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s-ES" sz="1000" spc="-5" dirty="0">
                <a:latin typeface="Microsoft Sans Serif"/>
                <a:cs typeface="Microsoft Sans Serif"/>
              </a:rPr>
              <a:t>Gambas al ajillo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Prawns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with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garlic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BBD54DCA-0636-A526-3E5E-8A15E236F6BB}"/>
              </a:ext>
            </a:extLst>
          </p:cNvPr>
          <p:cNvSpPr txBox="1"/>
          <p:nvPr/>
        </p:nvSpPr>
        <p:spPr>
          <a:xfrm>
            <a:off x="4595976" y="5285326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24.0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4C19765-5E00-34AA-25B4-C00ECAFDFB89}"/>
              </a:ext>
            </a:extLst>
          </p:cNvPr>
          <p:cNvSpPr txBox="1"/>
          <p:nvPr/>
        </p:nvSpPr>
        <p:spPr>
          <a:xfrm>
            <a:off x="7160273" y="11649541"/>
            <a:ext cx="27182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740400" algn="l"/>
              </a:tabLst>
            </a:pPr>
            <a:r>
              <a:rPr lang="en-US" sz="1000" spc="-5" dirty="0">
                <a:latin typeface="Microsoft Sans Serif"/>
                <a:cs typeface="Microsoft Sans Serif"/>
              </a:rPr>
              <a:t>Servicio de pan  / </a:t>
            </a:r>
            <a:r>
              <a:rPr lang="en-US" sz="1000" i="1" spc="-5" dirty="0">
                <a:latin typeface="Microsoft Sans Serif"/>
                <a:cs typeface="Microsoft Sans Serif"/>
              </a:rPr>
              <a:t>Bread service     </a:t>
            </a:r>
            <a:r>
              <a:rPr lang="en-US" sz="900" spc="-5" dirty="0">
                <a:latin typeface="Microsoft Sans Serif"/>
                <a:cs typeface="Microsoft Sans Serif"/>
              </a:rPr>
              <a:t>4.00€</a:t>
            </a:r>
            <a:r>
              <a:rPr lang="en-US" sz="1000" spc="-5" dirty="0">
                <a:latin typeface="Microsoft Sans Serif"/>
                <a:cs typeface="Microsoft Sans Serif"/>
              </a:rPr>
              <a:t> </a:t>
            </a:r>
          </a:p>
        </p:txBody>
      </p:sp>
      <p:sp>
        <p:nvSpPr>
          <p:cNvPr id="70" name="object 38">
            <a:extLst>
              <a:ext uri="{FF2B5EF4-FFF2-40B4-BE49-F238E27FC236}">
                <a16:creationId xmlns:a16="http://schemas.microsoft.com/office/drawing/2014/main" id="{54EE3515-5164-DCFC-79CC-2DE78E82E050}"/>
              </a:ext>
            </a:extLst>
          </p:cNvPr>
          <p:cNvSpPr txBox="1"/>
          <p:nvPr/>
        </p:nvSpPr>
        <p:spPr>
          <a:xfrm>
            <a:off x="9232005" y="4486012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18.50€</a:t>
            </a:r>
            <a:endParaRPr sz="900" dirty="0">
              <a:latin typeface="Microsoft Sans Serif"/>
              <a:cs typeface="Microsoft Sans Serif"/>
            </a:endParaRPr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E50C1AB4-EB5D-FE7F-883A-246B20ED9B1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3069728" y="6875628"/>
            <a:ext cx="175678" cy="216000"/>
          </a:xfrm>
          <a:prstGeom prst="rect">
            <a:avLst/>
          </a:prstGeom>
        </p:spPr>
      </p:pic>
      <p:sp>
        <p:nvSpPr>
          <p:cNvPr id="83" name="object 38">
            <a:extLst>
              <a:ext uri="{FF2B5EF4-FFF2-40B4-BE49-F238E27FC236}">
                <a16:creationId xmlns:a16="http://schemas.microsoft.com/office/drawing/2014/main" id="{C98E2598-C863-6534-9BB4-E1085FC7FEFF}"/>
              </a:ext>
            </a:extLst>
          </p:cNvPr>
          <p:cNvSpPr txBox="1"/>
          <p:nvPr/>
        </p:nvSpPr>
        <p:spPr>
          <a:xfrm>
            <a:off x="9246687" y="7210188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21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7D0A5BB-EC3B-6F80-A587-B6CE538CF8D8}"/>
              </a:ext>
            </a:extLst>
          </p:cNvPr>
          <p:cNvSpPr txBox="1"/>
          <p:nvPr/>
        </p:nvSpPr>
        <p:spPr>
          <a:xfrm>
            <a:off x="5956132" y="7143495"/>
            <a:ext cx="3209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spc="-5" dirty="0">
                <a:latin typeface="Microsoft Sans Serif"/>
                <a:cs typeface="Microsoft Sans Serif"/>
              </a:rPr>
              <a:t>Hamburguesa Vegana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Vegan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burger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r>
              <a:rPr lang="es-ES" sz="1000" spc="-10" dirty="0">
                <a:latin typeface="Microsoft Sans Serif"/>
                <a:cs typeface="Microsoft Sans Serif"/>
              </a:rPr>
              <a:t>Lechuga, cebolla roja marinada, tomate y patatas fritas</a:t>
            </a:r>
          </a:p>
          <a:p>
            <a:r>
              <a:rPr lang="es-ES" sz="1000" i="1" spc="-10" dirty="0" err="1">
                <a:latin typeface="Microsoft Sans Serif"/>
                <a:cs typeface="Microsoft Sans Serif"/>
              </a:rPr>
              <a:t>Lettuce</a:t>
            </a:r>
            <a:r>
              <a:rPr lang="es-ES" sz="1000" i="1" spc="-10" dirty="0">
                <a:latin typeface="Microsoft Sans Serif"/>
                <a:cs typeface="Microsoft Sans Serif"/>
              </a:rPr>
              <a:t>, </a:t>
            </a:r>
            <a:r>
              <a:rPr lang="es-ES" sz="1000" i="1" spc="-10" dirty="0" err="1">
                <a:latin typeface="Microsoft Sans Serif"/>
                <a:cs typeface="Microsoft Sans Serif"/>
              </a:rPr>
              <a:t>marinated</a:t>
            </a:r>
            <a:r>
              <a:rPr lang="es-ES" sz="1000" i="1" spc="-10" dirty="0">
                <a:latin typeface="Microsoft Sans Serif"/>
                <a:cs typeface="Microsoft Sans Serif"/>
              </a:rPr>
              <a:t> red </a:t>
            </a:r>
            <a:r>
              <a:rPr lang="es-ES" sz="1000" i="1" spc="-10" dirty="0" err="1">
                <a:latin typeface="Microsoft Sans Serif"/>
                <a:cs typeface="Microsoft Sans Serif"/>
              </a:rPr>
              <a:t>onion</a:t>
            </a:r>
            <a:r>
              <a:rPr lang="es-ES" sz="1000" i="1" spc="-10" dirty="0">
                <a:latin typeface="Microsoft Sans Serif"/>
                <a:cs typeface="Microsoft Sans Serif"/>
              </a:rPr>
              <a:t>, </a:t>
            </a:r>
            <a:r>
              <a:rPr lang="es-ES" sz="1000" i="1" spc="-10" dirty="0" err="1">
                <a:latin typeface="Microsoft Sans Serif"/>
                <a:cs typeface="Microsoft Sans Serif"/>
              </a:rPr>
              <a:t>tomato</a:t>
            </a:r>
            <a:r>
              <a:rPr lang="es-ES" sz="1000" i="1" spc="-10" dirty="0">
                <a:latin typeface="Microsoft Sans Serif"/>
                <a:cs typeface="Microsoft Sans Serif"/>
              </a:rPr>
              <a:t> and French </a:t>
            </a:r>
            <a:r>
              <a:rPr lang="es-ES" sz="1000" i="1" spc="-10" dirty="0" err="1">
                <a:latin typeface="Microsoft Sans Serif"/>
                <a:cs typeface="Microsoft Sans Serif"/>
              </a:rPr>
              <a:t>fries</a:t>
            </a:r>
            <a:endParaRPr lang="es-ES" sz="1000" i="1" spc="-10" dirty="0">
              <a:latin typeface="Microsoft Sans Serif"/>
              <a:cs typeface="Microsoft Sans Serif"/>
            </a:endParaRPr>
          </a:p>
          <a:p>
            <a:r>
              <a:rPr lang="es-ES" sz="1000" i="1" spc="-10" dirty="0">
                <a:latin typeface="Microsoft Sans Serif"/>
                <a:cs typeface="Microsoft Sans Serif"/>
              </a:rPr>
              <a:t>* </a:t>
            </a:r>
            <a:r>
              <a:rPr lang="es-ES" sz="900" spc="-10" dirty="0">
                <a:latin typeface="Microsoft Sans Serif"/>
                <a:cs typeface="Microsoft Sans Serif"/>
              </a:rPr>
              <a:t>con queso vegano </a:t>
            </a:r>
            <a:r>
              <a:rPr lang="es-ES" sz="900" i="1" spc="-10" dirty="0">
                <a:latin typeface="Microsoft Sans Serif"/>
                <a:cs typeface="Microsoft Sans Serif"/>
              </a:rPr>
              <a:t>/ </a:t>
            </a:r>
            <a:r>
              <a:rPr lang="es-ES" sz="900" i="1" spc="-10" dirty="0" err="1">
                <a:latin typeface="Microsoft Sans Serif"/>
                <a:cs typeface="Microsoft Sans Serif"/>
              </a:rPr>
              <a:t>with</a:t>
            </a:r>
            <a:r>
              <a:rPr lang="es-ES" sz="900" i="1" spc="-10" dirty="0">
                <a:latin typeface="Microsoft Sans Serif"/>
                <a:cs typeface="Microsoft Sans Serif"/>
              </a:rPr>
              <a:t> </a:t>
            </a:r>
            <a:r>
              <a:rPr lang="es-ES" sz="900" i="1" spc="-10" dirty="0" err="1">
                <a:latin typeface="Microsoft Sans Serif"/>
                <a:cs typeface="Microsoft Sans Serif"/>
              </a:rPr>
              <a:t>vegan</a:t>
            </a:r>
            <a:r>
              <a:rPr lang="es-ES" sz="900" i="1" spc="-10" dirty="0">
                <a:latin typeface="Microsoft Sans Serif"/>
                <a:cs typeface="Microsoft Sans Serif"/>
              </a:rPr>
              <a:t> </a:t>
            </a:r>
            <a:r>
              <a:rPr lang="es-ES" sz="900" i="1" spc="-10" dirty="0" err="1">
                <a:latin typeface="Microsoft Sans Serif"/>
                <a:cs typeface="Microsoft Sans Serif"/>
              </a:rPr>
              <a:t>cheese</a:t>
            </a:r>
            <a:endParaRPr lang="es-ES" sz="900" i="1" spc="-10" dirty="0">
              <a:latin typeface="Microsoft Sans Serif"/>
              <a:cs typeface="Microsoft Sans Serif"/>
            </a:endParaRPr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id="{121B7147-85E6-37A6-F07F-01B76EBB213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8236257" y="7175066"/>
            <a:ext cx="176234" cy="180000"/>
          </a:xfrm>
          <a:prstGeom prst="rect">
            <a:avLst/>
          </a:prstGeom>
        </p:spPr>
      </p:pic>
      <p:sp>
        <p:nvSpPr>
          <p:cNvPr id="21" name="object 59">
            <a:extLst>
              <a:ext uri="{FF2B5EF4-FFF2-40B4-BE49-F238E27FC236}">
                <a16:creationId xmlns:a16="http://schemas.microsoft.com/office/drawing/2014/main" id="{77C38899-A476-C59D-B381-35DA9F971952}"/>
              </a:ext>
            </a:extLst>
          </p:cNvPr>
          <p:cNvSpPr txBox="1"/>
          <p:nvPr/>
        </p:nvSpPr>
        <p:spPr>
          <a:xfrm>
            <a:off x="5573313" y="5741962"/>
            <a:ext cx="2018030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lang="es-ES"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HAMBURGUESAS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BURGER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26" name="object 56">
            <a:extLst>
              <a:ext uri="{FF2B5EF4-FFF2-40B4-BE49-F238E27FC236}">
                <a16:creationId xmlns:a16="http://schemas.microsoft.com/office/drawing/2014/main" id="{DE17827E-93B7-6071-AD80-71AB7017C45D}"/>
              </a:ext>
            </a:extLst>
          </p:cNvPr>
          <p:cNvSpPr/>
          <p:nvPr/>
        </p:nvSpPr>
        <p:spPr>
          <a:xfrm flipV="1">
            <a:off x="5581756" y="6165296"/>
            <a:ext cx="4050906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9657D476-C4DA-6D80-1E66-ECF72327E1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1976373" y="10610308"/>
            <a:ext cx="94824" cy="11658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A8310626-269C-D859-2946-71E0C5B49F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7219599" y="11684059"/>
            <a:ext cx="176234" cy="180000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DAEA873C-64EC-083F-191D-021765035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176" b="29828"/>
          <a:stretch/>
        </p:blipFill>
        <p:spPr>
          <a:xfrm>
            <a:off x="3404038" y="8161837"/>
            <a:ext cx="205567" cy="216000"/>
          </a:xfrm>
          <a:prstGeom prst="rect">
            <a:avLst/>
          </a:prstGeom>
        </p:spPr>
      </p:pic>
      <p:sp>
        <p:nvSpPr>
          <p:cNvPr id="74" name="object 58">
            <a:extLst>
              <a:ext uri="{FF2B5EF4-FFF2-40B4-BE49-F238E27FC236}">
                <a16:creationId xmlns:a16="http://schemas.microsoft.com/office/drawing/2014/main" id="{BA6ED2DD-F74A-3326-83C9-78A2A8E156A1}"/>
              </a:ext>
            </a:extLst>
          </p:cNvPr>
          <p:cNvSpPr txBox="1"/>
          <p:nvPr/>
        </p:nvSpPr>
        <p:spPr>
          <a:xfrm>
            <a:off x="9309563" y="11438277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8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04450E49-A3EA-D6C6-A9D1-FE0B4524702C}"/>
              </a:ext>
            </a:extLst>
          </p:cNvPr>
          <p:cNvGrpSpPr/>
          <p:nvPr/>
        </p:nvGrpSpPr>
        <p:grpSpPr>
          <a:xfrm>
            <a:off x="3052438" y="2460125"/>
            <a:ext cx="592920" cy="217140"/>
            <a:chOff x="3413331" y="2686023"/>
            <a:chExt cx="592920" cy="21714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3205806A-6CB5-6D5C-756C-0EB58099C4CE}"/>
                </a:ext>
              </a:extLst>
            </p:cNvPr>
            <p:cNvGrpSpPr/>
            <p:nvPr/>
          </p:nvGrpSpPr>
          <p:grpSpPr>
            <a:xfrm>
              <a:off x="3638626" y="2686023"/>
              <a:ext cx="367625" cy="217140"/>
              <a:chOff x="3589947" y="3639267"/>
              <a:chExt cx="367625" cy="217140"/>
            </a:xfrm>
          </p:grpSpPr>
          <p:pic>
            <p:nvPicPr>
              <p:cNvPr id="115" name="Imagen 114">
                <a:extLst>
                  <a:ext uri="{FF2B5EF4-FFF2-40B4-BE49-F238E27FC236}">
                    <a16:creationId xmlns:a16="http://schemas.microsoft.com/office/drawing/2014/main" id="{EAF387BE-1CF7-9FD2-384D-2808F0D977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b="29639"/>
              <a:stretch/>
            </p:blipFill>
            <p:spPr>
              <a:xfrm>
                <a:off x="3589947" y="3639267"/>
                <a:ext cx="176234" cy="180000"/>
              </a:xfrm>
              <a:prstGeom prst="rect">
                <a:avLst/>
              </a:prstGeom>
            </p:spPr>
          </p:pic>
          <p:pic>
            <p:nvPicPr>
              <p:cNvPr id="132" name="Imagen 131">
                <a:extLst>
                  <a:ext uri="{FF2B5EF4-FFF2-40B4-BE49-F238E27FC236}">
                    <a16:creationId xmlns:a16="http://schemas.microsoft.com/office/drawing/2014/main" id="{BA69410E-1A39-80ED-5003-C8E326A05F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" r="3126" b="26152"/>
              <a:stretch/>
            </p:blipFill>
            <p:spPr>
              <a:xfrm>
                <a:off x="3781894" y="3640407"/>
                <a:ext cx="175678" cy="216000"/>
              </a:xfrm>
              <a:prstGeom prst="rect">
                <a:avLst/>
              </a:prstGeom>
            </p:spPr>
          </p:pic>
        </p:grpSp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E1D6542A-F697-4F39-3717-8657E0C36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3241" b="40259"/>
            <a:stretch/>
          </p:blipFill>
          <p:spPr>
            <a:xfrm>
              <a:off x="3413331" y="2690484"/>
              <a:ext cx="243573" cy="180000"/>
            </a:xfrm>
            <a:prstGeom prst="rect">
              <a:avLst/>
            </a:prstGeom>
          </p:spPr>
        </p:pic>
      </p:grpSp>
      <p:pic>
        <p:nvPicPr>
          <p:cNvPr id="79" name="Imagen 78">
            <a:extLst>
              <a:ext uri="{FF2B5EF4-FFF2-40B4-BE49-F238E27FC236}">
                <a16:creationId xmlns:a16="http://schemas.microsoft.com/office/drawing/2014/main" id="{D1A3DB1A-AF34-00BF-F5A4-285C3E736D8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3126" b="26152"/>
          <a:stretch/>
        </p:blipFill>
        <p:spPr>
          <a:xfrm>
            <a:off x="3977323" y="3213247"/>
            <a:ext cx="175678" cy="216000"/>
          </a:xfrm>
          <a:prstGeom prst="rect">
            <a:avLst/>
          </a:prstGeom>
        </p:spPr>
      </p:pic>
      <p:sp>
        <p:nvSpPr>
          <p:cNvPr id="81" name="object 9">
            <a:extLst>
              <a:ext uri="{FF2B5EF4-FFF2-40B4-BE49-F238E27FC236}">
                <a16:creationId xmlns:a16="http://schemas.microsoft.com/office/drawing/2014/main" id="{3A068421-D7AB-A91D-FDA5-F59DFE9DB45F}"/>
              </a:ext>
            </a:extLst>
          </p:cNvPr>
          <p:cNvSpPr txBox="1"/>
          <p:nvPr/>
        </p:nvSpPr>
        <p:spPr>
          <a:xfrm>
            <a:off x="1309229" y="5025573"/>
            <a:ext cx="3749520" cy="156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Calamar</a:t>
            </a:r>
            <a:r>
              <a:rPr lang="es-ES" sz="1000" spc="-5" dirty="0">
                <a:latin typeface="Microsoft Sans Serif"/>
                <a:cs typeface="Microsoft Sans Serif"/>
              </a:rPr>
              <a:t> nacional a la plancha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Grilled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national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squid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8903C39B-22E2-F151-FC16-D63FA6FEEE2D}"/>
              </a:ext>
            </a:extLst>
          </p:cNvPr>
          <p:cNvSpPr txBox="1"/>
          <p:nvPr/>
        </p:nvSpPr>
        <p:spPr>
          <a:xfrm>
            <a:off x="4602309" y="5019450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24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90" name="object 9">
            <a:extLst>
              <a:ext uri="{FF2B5EF4-FFF2-40B4-BE49-F238E27FC236}">
                <a16:creationId xmlns:a16="http://schemas.microsoft.com/office/drawing/2014/main" id="{4693E290-A6D1-DA80-5CF1-FF75531C8B6C}"/>
              </a:ext>
            </a:extLst>
          </p:cNvPr>
          <p:cNvSpPr txBox="1"/>
          <p:nvPr/>
        </p:nvSpPr>
        <p:spPr>
          <a:xfrm>
            <a:off x="1316535" y="5454937"/>
            <a:ext cx="2263909" cy="810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s-ES" sz="1000" spc="-5" dirty="0">
                <a:latin typeface="Microsoft Sans Serif"/>
                <a:cs typeface="Microsoft Sans Serif"/>
              </a:rPr>
              <a:t>Pulpo en dos cocciones sobre hummus y </a:t>
            </a:r>
            <a:r>
              <a:rPr lang="es-ES" sz="1000" spc="-5" dirty="0" err="1">
                <a:latin typeface="Microsoft Sans Serif"/>
                <a:cs typeface="Microsoft Sans Serif"/>
              </a:rPr>
              <a:t>ali</a:t>
            </a:r>
            <a:r>
              <a:rPr lang="es-ES" sz="1000" spc="-5" dirty="0">
                <a:latin typeface="Microsoft Sans Serif"/>
                <a:cs typeface="Microsoft Sans Serif"/>
              </a:rPr>
              <a:t> </a:t>
            </a:r>
            <a:r>
              <a:rPr lang="es-ES" sz="1000" spc="-5" dirty="0" err="1">
                <a:latin typeface="Microsoft Sans Serif"/>
                <a:cs typeface="Microsoft Sans Serif"/>
              </a:rPr>
              <a:t>oli</a:t>
            </a:r>
            <a:r>
              <a:rPr lang="es-ES" sz="1000" spc="-5" dirty="0">
                <a:latin typeface="Microsoft Sans Serif"/>
                <a:cs typeface="Microsoft Sans Serif"/>
              </a:rPr>
              <a:t> de aceitunas de Kalamata</a:t>
            </a: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lang="en-US" sz="1000" i="1" spc="-5" dirty="0">
                <a:latin typeface="Microsoft Sans Serif"/>
                <a:cs typeface="Microsoft Sans Serif"/>
              </a:rPr>
              <a:t>Octopus in two </a:t>
            </a:r>
            <a:r>
              <a:rPr lang="en-US" sz="1000" i="1" spc="-5" dirty="0" err="1">
                <a:latin typeface="Microsoft Sans Serif"/>
                <a:cs typeface="Microsoft Sans Serif"/>
              </a:rPr>
              <a:t>cookings</a:t>
            </a:r>
            <a:r>
              <a:rPr lang="en-US" sz="1000" i="1" spc="-5" dirty="0">
                <a:latin typeface="Microsoft Sans Serif"/>
                <a:cs typeface="Microsoft Sans Serif"/>
              </a:rPr>
              <a:t> on hummus and aioli from Kalamata olives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1899"/>
              </a:lnSpc>
              <a:spcBef>
                <a:spcPts val="80"/>
              </a:spcBef>
            </a:pPr>
            <a:endParaRPr sz="1000" i="1" dirty="0">
              <a:latin typeface="Microsoft Sans Serif"/>
              <a:cs typeface="Microsoft Sans Serif"/>
            </a:endParaRPr>
          </a:p>
        </p:txBody>
      </p:sp>
      <p:pic>
        <p:nvPicPr>
          <p:cNvPr id="112" name="Imagen 111">
            <a:extLst>
              <a:ext uri="{FF2B5EF4-FFF2-40B4-BE49-F238E27FC236}">
                <a16:creationId xmlns:a16="http://schemas.microsoft.com/office/drawing/2014/main" id="{338078E2-435A-C5B5-A992-9BB815236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241" b="40259"/>
          <a:stretch/>
        </p:blipFill>
        <p:spPr>
          <a:xfrm>
            <a:off x="3365037" y="5247025"/>
            <a:ext cx="243573" cy="180000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8DAD92FE-C7AD-C1BF-C299-8B5758559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4055" b="34382"/>
          <a:stretch/>
        </p:blipFill>
        <p:spPr>
          <a:xfrm>
            <a:off x="3528415" y="5457595"/>
            <a:ext cx="194861" cy="201600"/>
          </a:xfrm>
          <a:prstGeom prst="rect">
            <a:avLst/>
          </a:prstGeom>
        </p:spPr>
      </p:pic>
      <p:sp>
        <p:nvSpPr>
          <p:cNvPr id="154" name="object 17">
            <a:extLst>
              <a:ext uri="{FF2B5EF4-FFF2-40B4-BE49-F238E27FC236}">
                <a16:creationId xmlns:a16="http://schemas.microsoft.com/office/drawing/2014/main" id="{8507E051-E5FB-E2B9-893D-72A56DC48D45}"/>
              </a:ext>
            </a:extLst>
          </p:cNvPr>
          <p:cNvSpPr txBox="1"/>
          <p:nvPr/>
        </p:nvSpPr>
        <p:spPr>
          <a:xfrm>
            <a:off x="4595975" y="5522869"/>
            <a:ext cx="3968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28.0</a:t>
            </a:r>
            <a:r>
              <a:rPr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7" name="object 57">
            <a:extLst>
              <a:ext uri="{FF2B5EF4-FFF2-40B4-BE49-F238E27FC236}">
                <a16:creationId xmlns:a16="http://schemas.microsoft.com/office/drawing/2014/main" id="{678153BC-4503-012B-2B8C-85C7606C6B7C}"/>
              </a:ext>
            </a:extLst>
          </p:cNvPr>
          <p:cNvSpPr txBox="1"/>
          <p:nvPr/>
        </p:nvSpPr>
        <p:spPr>
          <a:xfrm>
            <a:off x="6039625" y="8566496"/>
            <a:ext cx="2283492" cy="62741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sz="1000" spc="-5" dirty="0">
                <a:latin typeface="Microsoft Sans Serif"/>
                <a:cs typeface="Microsoft Sans Serif"/>
              </a:rPr>
              <a:t>Precio por persona, </a:t>
            </a:r>
            <a:r>
              <a:rPr sz="1000" spc="10" dirty="0">
                <a:latin typeface="Microsoft Sans Serif"/>
                <a:cs typeface="Microsoft Sans Serif"/>
              </a:rPr>
              <a:t>m</a:t>
            </a:r>
            <a:r>
              <a:rPr lang="es-ES" sz="1000" spc="10" dirty="0">
                <a:latin typeface="Microsoft Sans Serif"/>
                <a:cs typeface="Microsoft Sans Serif"/>
              </a:rPr>
              <a:t>i</a:t>
            </a:r>
            <a:r>
              <a:rPr sz="1000" spc="10" dirty="0">
                <a:latin typeface="Microsoft Sans Serif"/>
                <a:cs typeface="Microsoft Sans Serif"/>
              </a:rPr>
              <a:t>n. </a:t>
            </a:r>
            <a:r>
              <a:rPr sz="1000" dirty="0">
                <a:latin typeface="Microsoft Sans Serif"/>
                <a:cs typeface="Microsoft Sans Serif"/>
              </a:rPr>
              <a:t>2 </a:t>
            </a:r>
            <a:r>
              <a:rPr sz="1000" spc="-5" dirty="0">
                <a:latin typeface="Microsoft Sans Serif"/>
                <a:cs typeface="Microsoft Sans Serif"/>
              </a:rPr>
              <a:t>personas. </a:t>
            </a:r>
            <a:r>
              <a:rPr sz="1000" spc="-225" dirty="0">
                <a:latin typeface="Microsoft Sans Serif"/>
                <a:cs typeface="Microsoft Sans Serif"/>
              </a:rPr>
              <a:t> </a:t>
            </a:r>
            <a:r>
              <a:rPr sz="1000" spc="-10" dirty="0" err="1">
                <a:latin typeface="Microsoft Sans Serif"/>
                <a:cs typeface="Microsoft Sans Serif"/>
              </a:rPr>
              <a:t>Tiempo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10" dirty="0">
                <a:latin typeface="Microsoft Sans Serif"/>
                <a:cs typeface="Microsoft Sans Serif"/>
              </a:rPr>
              <a:t>m</a:t>
            </a:r>
            <a:r>
              <a:rPr lang="es-ES" sz="1000" spc="10" dirty="0">
                <a:latin typeface="Microsoft Sans Serif"/>
                <a:cs typeface="Microsoft Sans Serif"/>
              </a:rPr>
              <a:t>i</a:t>
            </a:r>
            <a:r>
              <a:rPr sz="1000" spc="10" dirty="0">
                <a:latin typeface="Microsoft Sans Serif"/>
                <a:cs typeface="Microsoft Sans Serif"/>
              </a:rPr>
              <a:t>n.</a:t>
            </a:r>
            <a:r>
              <a:rPr sz="1000" spc="5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30</a:t>
            </a:r>
            <a:r>
              <a:rPr sz="1000" spc="10" dirty="0">
                <a:latin typeface="Microsoft Sans Serif"/>
                <a:cs typeface="Microsoft Sans Serif"/>
              </a:rPr>
              <a:t> </a:t>
            </a:r>
            <a:r>
              <a:rPr sz="1000" spc="-5" dirty="0">
                <a:latin typeface="Microsoft Sans Serif"/>
                <a:cs typeface="Microsoft Sans Serif"/>
              </a:rPr>
              <a:t>min</a:t>
            </a:r>
            <a:endParaRPr sz="1000" dirty="0">
              <a:latin typeface="Microsoft Sans Serif"/>
              <a:cs typeface="Microsoft Sans Serif"/>
            </a:endParaRPr>
          </a:p>
          <a:p>
            <a:pPr marL="12700" marR="201930">
              <a:lnSpc>
                <a:spcPct val="101899"/>
              </a:lnSpc>
            </a:pPr>
            <a:r>
              <a:rPr sz="1000" i="1" spc="-5" dirty="0">
                <a:latin typeface="Microsoft Sans Serif"/>
                <a:cs typeface="Microsoft Sans Serif"/>
              </a:rPr>
              <a:t>Price per</a:t>
            </a:r>
            <a:r>
              <a:rPr sz="1000" i="1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person,</a:t>
            </a:r>
            <a:r>
              <a:rPr sz="1000" i="1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min.</a:t>
            </a:r>
            <a:r>
              <a:rPr sz="1000" i="1" dirty="0">
                <a:latin typeface="Microsoft Sans Serif"/>
                <a:cs typeface="Microsoft Sans Serif"/>
              </a:rPr>
              <a:t> 2 </a:t>
            </a:r>
            <a:r>
              <a:rPr sz="1000" i="1" spc="-5" dirty="0">
                <a:latin typeface="Microsoft Sans Serif"/>
                <a:cs typeface="Microsoft Sans Serif"/>
              </a:rPr>
              <a:t>persons. </a:t>
            </a:r>
            <a:r>
              <a:rPr sz="1000" i="1" spc="-22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Preparation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time</a:t>
            </a:r>
            <a:r>
              <a:rPr sz="1000" i="1" spc="10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30</a:t>
            </a:r>
            <a:r>
              <a:rPr sz="1000" i="1" spc="5" dirty="0">
                <a:latin typeface="Microsoft Sans Serif"/>
                <a:cs typeface="Microsoft Sans Serif"/>
              </a:rPr>
              <a:t> </a:t>
            </a:r>
            <a:r>
              <a:rPr sz="1000" i="1" spc="-5" dirty="0">
                <a:latin typeface="Microsoft Sans Serif"/>
                <a:cs typeface="Microsoft Sans Serif"/>
              </a:rPr>
              <a:t>min</a:t>
            </a:r>
            <a:r>
              <a:rPr lang="es-ES" sz="1000" i="1" spc="-5" dirty="0">
                <a:latin typeface="Microsoft Sans Serif"/>
                <a:cs typeface="Microsoft Sans Serif"/>
              </a:rPr>
              <a:t>.</a:t>
            </a:r>
            <a:endParaRPr sz="1000" i="1" dirty="0">
              <a:latin typeface="Microsoft Sans Serif"/>
              <a:cs typeface="Microsoft Sans Serif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BBFBED0D-0776-9933-8DF3-FC7F20F14800}"/>
              </a:ext>
            </a:extLst>
          </p:cNvPr>
          <p:cNvSpPr txBox="1"/>
          <p:nvPr/>
        </p:nvSpPr>
        <p:spPr>
          <a:xfrm>
            <a:off x="9246687" y="8543978"/>
            <a:ext cx="4381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2</a:t>
            </a:r>
            <a:r>
              <a:rPr lang="es-ES"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8</a:t>
            </a:r>
            <a:r>
              <a:rPr sz="9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.00€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20" name="object 59">
            <a:extLst>
              <a:ext uri="{FF2B5EF4-FFF2-40B4-BE49-F238E27FC236}">
                <a16:creationId xmlns:a16="http://schemas.microsoft.com/office/drawing/2014/main" id="{BA4070A4-2092-8EF7-1615-2B4B71E3F7CF}"/>
              </a:ext>
            </a:extLst>
          </p:cNvPr>
          <p:cNvSpPr txBox="1"/>
          <p:nvPr/>
        </p:nvSpPr>
        <p:spPr>
          <a:xfrm>
            <a:off x="5582451" y="7912283"/>
            <a:ext cx="2018030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PAELLA MIXTA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SEAFOOD AND MEAT PAELLA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22" name="object 60">
            <a:extLst>
              <a:ext uri="{FF2B5EF4-FFF2-40B4-BE49-F238E27FC236}">
                <a16:creationId xmlns:a16="http://schemas.microsoft.com/office/drawing/2014/main" id="{F3FC6FF6-A2BC-6D3F-90D8-DD188E279851}"/>
              </a:ext>
            </a:extLst>
          </p:cNvPr>
          <p:cNvSpPr/>
          <p:nvPr/>
        </p:nvSpPr>
        <p:spPr>
          <a:xfrm flipV="1">
            <a:off x="5595151" y="8314758"/>
            <a:ext cx="4037511" cy="6492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45DEF4D1-2353-219E-AA87-349896F9A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176" b="29828"/>
          <a:stretch/>
        </p:blipFill>
        <p:spPr>
          <a:xfrm>
            <a:off x="8146868" y="8563291"/>
            <a:ext cx="205567" cy="216000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6D7C22EF-907B-1A75-DF7E-349B41D6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241" b="40259"/>
          <a:stretch/>
        </p:blipFill>
        <p:spPr>
          <a:xfrm>
            <a:off x="8341785" y="8567372"/>
            <a:ext cx="243573" cy="180000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31387097-6615-0F50-BF0B-59C710585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4055" b="34382"/>
          <a:stretch/>
        </p:blipFill>
        <p:spPr>
          <a:xfrm>
            <a:off x="8585358" y="8563291"/>
            <a:ext cx="194861" cy="201600"/>
          </a:xfrm>
          <a:prstGeom prst="rect">
            <a:avLst/>
          </a:prstGeom>
        </p:spPr>
      </p:pic>
      <p:pic>
        <p:nvPicPr>
          <p:cNvPr id="48" name="Imagen 4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C1281B68-E160-D9B8-B870-F520581F59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07" y="5219054"/>
            <a:ext cx="243684" cy="24368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EA0F64A-1DEB-FAAF-3A3F-33DD70BE2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176" b="29828"/>
          <a:stretch/>
        </p:blipFill>
        <p:spPr>
          <a:xfrm>
            <a:off x="8148666" y="2691876"/>
            <a:ext cx="205567" cy="216000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74CE8178-F14D-7A08-B6EA-D119EB2E5F2F}"/>
              </a:ext>
            </a:extLst>
          </p:cNvPr>
          <p:cNvSpPr txBox="1"/>
          <p:nvPr/>
        </p:nvSpPr>
        <p:spPr>
          <a:xfrm>
            <a:off x="2965797" y="377160"/>
            <a:ext cx="4438838" cy="1158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1579BC70-A4A1-97E5-7C97-2AC8A041224E}"/>
              </a:ext>
            </a:extLst>
          </p:cNvPr>
          <p:cNvSpPr txBox="1"/>
          <p:nvPr/>
        </p:nvSpPr>
        <p:spPr>
          <a:xfrm>
            <a:off x="5595151" y="892340"/>
            <a:ext cx="2226945" cy="41338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SNACKS Y SÁNDWICHES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SNACKS AND SANDWICHES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57" name="object 51">
            <a:extLst>
              <a:ext uri="{FF2B5EF4-FFF2-40B4-BE49-F238E27FC236}">
                <a16:creationId xmlns:a16="http://schemas.microsoft.com/office/drawing/2014/main" id="{D44DAA1F-E68A-7E6B-7DFE-14270BEB7056}"/>
              </a:ext>
            </a:extLst>
          </p:cNvPr>
          <p:cNvSpPr txBox="1"/>
          <p:nvPr/>
        </p:nvSpPr>
        <p:spPr>
          <a:xfrm>
            <a:off x="895607" y="11091533"/>
            <a:ext cx="4091719" cy="40075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lang="es-ES" sz="1300" dirty="0">
                <a:solidFill>
                  <a:srgbClr val="F94D1F"/>
                </a:solidFill>
                <a:latin typeface="Georgia" panose="02040502050405020303" pitchFamily="18" charset="0"/>
                <a:cs typeface="Georgia"/>
              </a:rPr>
              <a:t>ESPECIALIDADES VEGANAS</a:t>
            </a:r>
            <a:endParaRPr sz="1300" dirty="0">
              <a:latin typeface="Georgia" panose="02040502050405020303" pitchFamily="18" charset="0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" sz="1000" dirty="0">
                <a:solidFill>
                  <a:srgbClr val="FCA58E"/>
                </a:solidFill>
                <a:latin typeface="Georgia" panose="02040502050405020303" pitchFamily="18" charset="0"/>
                <a:cs typeface="Georgia"/>
              </a:rPr>
              <a:t>VEGAN SPECIALTIES</a:t>
            </a:r>
            <a:endParaRPr sz="1000" dirty="0">
              <a:latin typeface="Georgia" panose="02040502050405020303" pitchFamily="18" charset="0"/>
              <a:cs typeface="Georgia"/>
            </a:endParaRP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F6B29B28-A25E-0737-E2F3-0E5D6F2DBE04}"/>
              </a:ext>
            </a:extLst>
          </p:cNvPr>
          <p:cNvSpPr/>
          <p:nvPr/>
        </p:nvSpPr>
        <p:spPr>
          <a:xfrm>
            <a:off x="908560" y="11580294"/>
            <a:ext cx="4079018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949D600-2C2B-2326-A157-4AC731019887}"/>
              </a:ext>
            </a:extLst>
          </p:cNvPr>
          <p:cNvSpPr txBox="1"/>
          <p:nvPr/>
        </p:nvSpPr>
        <p:spPr>
          <a:xfrm>
            <a:off x="1297913" y="11640241"/>
            <a:ext cx="38946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228975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Salmorejo 	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16,50€</a:t>
            </a:r>
            <a:endParaRPr lang="es-ES" sz="1000" spc="-5" dirty="0">
              <a:latin typeface="Microsoft Sans Serif"/>
              <a:cs typeface="Microsoft Sans Serif"/>
            </a:endParaRPr>
          </a:p>
          <a:p>
            <a:endParaRPr lang="es-ES" sz="500" i="1" spc="-5" dirty="0">
              <a:latin typeface="Microsoft Sans Serif"/>
              <a:cs typeface="Microsoft Sans Serif"/>
            </a:endParaRPr>
          </a:p>
          <a:p>
            <a:pPr>
              <a:tabLst>
                <a:tab pos="3232150" algn="l"/>
                <a:tab pos="3321050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Ensalada D.O. / </a:t>
            </a:r>
            <a:r>
              <a:rPr lang="es-ES" sz="1000" i="1" spc="-5" dirty="0">
                <a:latin typeface="Microsoft Sans Serif"/>
                <a:cs typeface="Microsoft Sans Serif"/>
              </a:rPr>
              <a:t>D.O. Salad</a:t>
            </a:r>
            <a:r>
              <a:rPr lang="es-ES" sz="1000" spc="-5" dirty="0">
                <a:latin typeface="Microsoft Sans Serif"/>
                <a:cs typeface="Microsoft Sans Serif"/>
              </a:rPr>
              <a:t>	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20.00€</a:t>
            </a:r>
          </a:p>
          <a:p>
            <a:pPr>
              <a:tabLst>
                <a:tab pos="3232150" algn="l"/>
                <a:tab pos="3321050" algn="l"/>
              </a:tabLst>
            </a:pPr>
            <a:endParaRPr lang="es-ES" sz="500" spc="20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>
              <a:tabLst>
                <a:tab pos="3228975" algn="l"/>
                <a:tab pos="3321050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Tallarines de arroz con salsa de tomate	</a:t>
            </a:r>
            <a:r>
              <a:rPr lang="es-ES" sz="900" spc="-5" dirty="0">
                <a:latin typeface="Microsoft Sans Serif"/>
                <a:cs typeface="Microsoft Sans Serif"/>
              </a:rPr>
              <a:t>21.50€</a:t>
            </a:r>
          </a:p>
          <a:p>
            <a:pPr>
              <a:tabLst>
                <a:tab pos="3232150" algn="l"/>
                <a:tab pos="3321050" algn="l"/>
              </a:tabLst>
            </a:pPr>
            <a:r>
              <a:rPr lang="it-IT" sz="1000" i="1" spc="-5" dirty="0">
                <a:latin typeface="Microsoft Sans Serif"/>
                <a:cs typeface="Microsoft Sans Serif"/>
              </a:rPr>
              <a:t>Rice tagliatelle with tomato sauce</a:t>
            </a:r>
          </a:p>
          <a:p>
            <a:pPr>
              <a:tabLst>
                <a:tab pos="3232150" algn="l"/>
                <a:tab pos="3321050" algn="l"/>
              </a:tabLst>
            </a:pPr>
            <a:endParaRPr lang="es-ES" sz="500" i="1" spc="-5" dirty="0">
              <a:latin typeface="Microsoft Sans Serif"/>
              <a:cs typeface="Microsoft Sans Serif"/>
            </a:endParaRPr>
          </a:p>
          <a:p>
            <a:pPr>
              <a:tabLst>
                <a:tab pos="3228975" algn="l"/>
              </a:tabLst>
            </a:pPr>
            <a:r>
              <a:rPr lang="es-ES" sz="1000" spc="-5" dirty="0">
                <a:latin typeface="Microsoft Sans Serif"/>
                <a:cs typeface="Microsoft Sans Serif"/>
              </a:rPr>
              <a:t>Hamburguesa Vegana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Vegan</a:t>
            </a:r>
            <a:r>
              <a:rPr lang="es-ES" sz="1000" i="1" spc="-5" dirty="0">
                <a:latin typeface="Microsoft Sans Serif"/>
                <a:cs typeface="Microsoft Sans Serif"/>
              </a:rPr>
              <a:t> Burger	</a:t>
            </a:r>
            <a:r>
              <a:rPr lang="es-ES" sz="900" spc="-5" dirty="0">
                <a:latin typeface="Microsoft Sans Serif"/>
                <a:cs typeface="Microsoft Sans Serif"/>
              </a:rPr>
              <a:t>21.00€</a:t>
            </a:r>
          </a:p>
          <a:p>
            <a:r>
              <a:rPr lang="es-ES" sz="800" spc="-10" dirty="0">
                <a:latin typeface="Microsoft Sans Serif"/>
                <a:cs typeface="Microsoft Sans Serif"/>
              </a:rPr>
              <a:t>Lechuga, cebolla roja marinada, tomate y patatas fritas</a:t>
            </a:r>
          </a:p>
          <a:p>
            <a:r>
              <a:rPr lang="es-ES" sz="800" i="1" spc="-10" dirty="0" err="1">
                <a:latin typeface="Microsoft Sans Serif"/>
                <a:cs typeface="Microsoft Sans Serif"/>
              </a:rPr>
              <a:t>Lettuce</a:t>
            </a:r>
            <a:r>
              <a:rPr lang="es-ES" sz="800" i="1" spc="-10" dirty="0">
                <a:latin typeface="Microsoft Sans Serif"/>
                <a:cs typeface="Microsoft Sans Serif"/>
              </a:rPr>
              <a:t>,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marinated</a:t>
            </a:r>
            <a:r>
              <a:rPr lang="es-ES" sz="800" i="1" spc="-10" dirty="0">
                <a:latin typeface="Microsoft Sans Serif"/>
                <a:cs typeface="Microsoft Sans Serif"/>
              </a:rPr>
              <a:t> red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onion</a:t>
            </a:r>
            <a:r>
              <a:rPr lang="es-ES" sz="800" i="1" spc="-10" dirty="0">
                <a:latin typeface="Microsoft Sans Serif"/>
                <a:cs typeface="Microsoft Sans Serif"/>
              </a:rPr>
              <a:t>,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tomato</a:t>
            </a:r>
            <a:r>
              <a:rPr lang="es-ES" sz="800" i="1" spc="-10" dirty="0">
                <a:latin typeface="Microsoft Sans Serif"/>
                <a:cs typeface="Microsoft Sans Serif"/>
              </a:rPr>
              <a:t> and French </a:t>
            </a:r>
            <a:r>
              <a:rPr lang="es-ES" sz="800" i="1" spc="-10" dirty="0" err="1">
                <a:latin typeface="Microsoft Sans Serif"/>
                <a:cs typeface="Microsoft Sans Serif"/>
              </a:rPr>
              <a:t>fries</a:t>
            </a:r>
            <a:endParaRPr lang="es-ES" sz="800" i="1" spc="-10" dirty="0">
              <a:latin typeface="Microsoft Sans Serif"/>
              <a:cs typeface="Microsoft Sans Serif"/>
            </a:endParaRPr>
          </a:p>
          <a:p>
            <a:r>
              <a:rPr lang="es-ES" sz="1000" spc="-5" dirty="0">
                <a:latin typeface="Microsoft Sans Serif"/>
                <a:cs typeface="Microsoft Sans Serif"/>
              </a:rPr>
              <a:t>* con queso vegano /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with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vegan</a:t>
            </a:r>
            <a:r>
              <a:rPr lang="es-ES" sz="1000" i="1" spc="-5" dirty="0">
                <a:latin typeface="Microsoft Sans Serif"/>
                <a:cs typeface="Microsoft Sans Serif"/>
              </a:rPr>
              <a:t> </a:t>
            </a:r>
            <a:r>
              <a:rPr lang="es-ES" sz="1000" i="1" spc="-5" dirty="0" err="1">
                <a:latin typeface="Microsoft Sans Serif"/>
                <a:cs typeface="Microsoft Sans Serif"/>
              </a:rPr>
              <a:t>cheese</a:t>
            </a:r>
            <a:endParaRPr lang="es-ES" sz="1000" i="1" spc="-5" dirty="0">
              <a:latin typeface="Microsoft Sans Serif"/>
              <a:cs typeface="Microsoft Sans Serif"/>
            </a:endParaRPr>
          </a:p>
          <a:p>
            <a:pPr>
              <a:tabLst>
                <a:tab pos="3232150" algn="l"/>
                <a:tab pos="3321050" algn="l"/>
              </a:tabLst>
            </a:pPr>
            <a:endParaRPr lang="es-ES" sz="500" spc="20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>
              <a:tabLst>
                <a:tab pos="3232150" algn="l"/>
                <a:tab pos="3321050" algn="l"/>
              </a:tabLst>
            </a:pP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Patatas con sal de trufa / </a:t>
            </a:r>
            <a:r>
              <a:rPr lang="es-ES" sz="900" i="1" spc="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Truffle</a:t>
            </a:r>
            <a:r>
              <a:rPr lang="es-ES" sz="900" i="1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es-ES" sz="900" i="1" spc="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salt</a:t>
            </a:r>
            <a:r>
              <a:rPr lang="es-ES" sz="900" i="1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es-ES" sz="900" i="1" spc="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potatoes</a:t>
            </a:r>
            <a:r>
              <a:rPr lang="es-ES" sz="900" i="1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	  </a:t>
            </a:r>
            <a:r>
              <a:rPr lang="es-ES" sz="9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8.00€</a:t>
            </a:r>
          </a:p>
          <a:p>
            <a:pPr>
              <a:tabLst>
                <a:tab pos="3321050" algn="l"/>
              </a:tabLst>
            </a:pPr>
            <a:endParaRPr lang="es-ES" sz="500" i="1" spc="-5" dirty="0">
              <a:solidFill>
                <a:srgbClr val="231F20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4467822-4640-D0E3-C02F-53D02929079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1997893" y="11674131"/>
            <a:ext cx="176234" cy="180000"/>
          </a:xfrm>
          <a:prstGeom prst="rect">
            <a:avLst/>
          </a:prstGeom>
        </p:spPr>
      </p:pic>
      <p:pic>
        <p:nvPicPr>
          <p:cNvPr id="155" name="Imagen 154" descr="Texto&#10;&#10;El contenido generado por IA puede ser incorrecto.">
            <a:extLst>
              <a:ext uri="{FF2B5EF4-FFF2-40B4-BE49-F238E27FC236}">
                <a16:creationId xmlns:a16="http://schemas.microsoft.com/office/drawing/2014/main" id="{C76EAEB8-0B1C-8C7C-874E-3BAE57BA16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35" y="12286988"/>
            <a:ext cx="4091307" cy="765591"/>
          </a:xfrm>
          <a:prstGeom prst="rect">
            <a:avLst/>
          </a:prstGeom>
        </p:spPr>
      </p:pic>
      <p:pic>
        <p:nvPicPr>
          <p:cNvPr id="157" name="Imagen 156" descr="Icono&#10;&#10;El contenido generado por IA puede ser incorrecto.">
            <a:extLst>
              <a:ext uri="{FF2B5EF4-FFF2-40B4-BE49-F238E27FC236}">
                <a16:creationId xmlns:a16="http://schemas.microsoft.com/office/drawing/2014/main" id="{DD92DA8E-0B13-708C-13F4-D8898E553D7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98" y="11692467"/>
            <a:ext cx="104020" cy="110679"/>
          </a:xfrm>
          <a:prstGeom prst="rect">
            <a:avLst/>
          </a:prstGeom>
        </p:spPr>
      </p:pic>
      <p:pic>
        <p:nvPicPr>
          <p:cNvPr id="158" name="Imagen 157" descr="Icono&#10;&#10;El contenido generado por IA puede ser incorrecto.">
            <a:extLst>
              <a:ext uri="{FF2B5EF4-FFF2-40B4-BE49-F238E27FC236}">
                <a16:creationId xmlns:a16="http://schemas.microsoft.com/office/drawing/2014/main" id="{5C507DD9-10CB-9E48-3F38-451C624258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38" y="11942300"/>
            <a:ext cx="104020" cy="110679"/>
          </a:xfrm>
          <a:prstGeom prst="rect">
            <a:avLst/>
          </a:prstGeom>
        </p:spPr>
      </p:pic>
      <p:pic>
        <p:nvPicPr>
          <p:cNvPr id="159" name="Imagen 158" descr="Icono&#10;&#10;El contenido generado por IA puede ser incorrecto.">
            <a:extLst>
              <a:ext uri="{FF2B5EF4-FFF2-40B4-BE49-F238E27FC236}">
                <a16:creationId xmlns:a16="http://schemas.microsoft.com/office/drawing/2014/main" id="{1088FA76-FBD8-8E35-656C-9FF1655C4B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9" y="12190724"/>
            <a:ext cx="104020" cy="110679"/>
          </a:xfrm>
          <a:prstGeom prst="rect">
            <a:avLst/>
          </a:prstGeom>
        </p:spPr>
      </p:pic>
      <p:pic>
        <p:nvPicPr>
          <p:cNvPr id="160" name="Imagen 159" descr="Icono&#10;&#10;El contenido generado por IA puede ser incorrecto.">
            <a:extLst>
              <a:ext uri="{FF2B5EF4-FFF2-40B4-BE49-F238E27FC236}">
                <a16:creationId xmlns:a16="http://schemas.microsoft.com/office/drawing/2014/main" id="{B01E1A0D-A482-C929-66AC-29EA9EF135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9" y="12548371"/>
            <a:ext cx="104020" cy="110679"/>
          </a:xfrm>
          <a:prstGeom prst="rect">
            <a:avLst/>
          </a:prstGeom>
        </p:spPr>
      </p:pic>
      <p:pic>
        <p:nvPicPr>
          <p:cNvPr id="161" name="Imagen 160" descr="Icono&#10;&#10;El contenido generado por IA puede ser incorrecto.">
            <a:extLst>
              <a:ext uri="{FF2B5EF4-FFF2-40B4-BE49-F238E27FC236}">
                <a16:creationId xmlns:a16="http://schemas.microsoft.com/office/drawing/2014/main" id="{DB8A9965-72AF-7130-42EB-FDA55C289D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98" y="11395009"/>
            <a:ext cx="104020" cy="110679"/>
          </a:xfrm>
          <a:prstGeom prst="rect">
            <a:avLst/>
          </a:prstGeom>
        </p:spPr>
      </p:pic>
      <p:pic>
        <p:nvPicPr>
          <p:cNvPr id="162" name="Imagen 161" descr="Icono&#10;&#10;El contenido generado por IA puede ser incorrecto.">
            <a:extLst>
              <a:ext uri="{FF2B5EF4-FFF2-40B4-BE49-F238E27FC236}">
                <a16:creationId xmlns:a16="http://schemas.microsoft.com/office/drawing/2014/main" id="{E2D5A3A4-8A1E-68C5-6672-C9FED0CC10E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98" y="7208611"/>
            <a:ext cx="104020" cy="110679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3850E446-04E9-95F6-F470-20FE44BD7A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9639"/>
          <a:stretch/>
        </p:blipFill>
        <p:spPr>
          <a:xfrm>
            <a:off x="3572026" y="12502617"/>
            <a:ext cx="176234" cy="180000"/>
          </a:xfrm>
          <a:prstGeom prst="rect">
            <a:avLst/>
          </a:prstGeom>
        </p:spPr>
      </p:pic>
      <p:pic>
        <p:nvPicPr>
          <p:cNvPr id="164" name="Imagen 163" descr="Icono&#10;&#10;El contenido generado por IA puede ser incorrecto.">
            <a:extLst>
              <a:ext uri="{FF2B5EF4-FFF2-40B4-BE49-F238E27FC236}">
                <a16:creationId xmlns:a16="http://schemas.microsoft.com/office/drawing/2014/main" id="{0B6B58A0-F517-0464-243B-E70A2D0AA6F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99" y="13145526"/>
            <a:ext cx="104020" cy="11067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9EA002F-CA72-0D0C-4487-81C7908E747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8479"/>
          <a:stretch/>
        </p:blipFill>
        <p:spPr>
          <a:xfrm>
            <a:off x="7221313" y="4474246"/>
            <a:ext cx="180044" cy="216000"/>
          </a:xfrm>
          <a:prstGeom prst="rect">
            <a:avLst/>
          </a:prstGeom>
        </p:spPr>
      </p:pic>
      <p:sp>
        <p:nvSpPr>
          <p:cNvPr id="75" name="object 56">
            <a:extLst>
              <a:ext uri="{FF2B5EF4-FFF2-40B4-BE49-F238E27FC236}">
                <a16:creationId xmlns:a16="http://schemas.microsoft.com/office/drawing/2014/main" id="{6C18129C-EB4D-81CC-0785-E7FFBC58D99D}"/>
              </a:ext>
            </a:extLst>
          </p:cNvPr>
          <p:cNvSpPr/>
          <p:nvPr/>
        </p:nvSpPr>
        <p:spPr>
          <a:xfrm flipV="1">
            <a:off x="909314" y="1335919"/>
            <a:ext cx="4050906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56">
            <a:extLst>
              <a:ext uri="{FF2B5EF4-FFF2-40B4-BE49-F238E27FC236}">
                <a16:creationId xmlns:a16="http://schemas.microsoft.com/office/drawing/2014/main" id="{EE55A424-30A4-C43A-2AEB-AF674EFB95AC}"/>
              </a:ext>
            </a:extLst>
          </p:cNvPr>
          <p:cNvSpPr/>
          <p:nvPr/>
        </p:nvSpPr>
        <p:spPr>
          <a:xfrm flipV="1">
            <a:off x="5601235" y="1327263"/>
            <a:ext cx="4159178" cy="45719"/>
          </a:xfrm>
          <a:custGeom>
            <a:avLst/>
            <a:gdLst/>
            <a:ahLst/>
            <a:cxnLst/>
            <a:rect l="l" t="t" r="r" b="b"/>
            <a:pathLst>
              <a:path w="2560954">
                <a:moveTo>
                  <a:pt x="0" y="0"/>
                </a:moveTo>
                <a:lnTo>
                  <a:pt x="2560739" y="0"/>
                </a:lnTo>
              </a:path>
            </a:pathLst>
          </a:custGeom>
          <a:ln w="15367">
            <a:solidFill>
              <a:srgbClr val="F94D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092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7b3059-971c-4d8e-8061-e7da3fc15b04" xsi:nil="true"/>
    <lcf76f155ced4ddcb4097134ff3c332f xmlns="1bd97851-31b3-4b1a-b34d-123165054c2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029A9BF5BF8942AD560EBCB5A51370" ma:contentTypeVersion="14" ma:contentTypeDescription="Crear nuevo documento." ma:contentTypeScope="" ma:versionID="3d0bdd89a82f85e7dddcdcb2c64f1207">
  <xsd:schema xmlns:xsd="http://www.w3.org/2001/XMLSchema" xmlns:xs="http://www.w3.org/2001/XMLSchema" xmlns:p="http://schemas.microsoft.com/office/2006/metadata/properties" xmlns:ns2="1bd97851-31b3-4b1a-b34d-123165054c2f" xmlns:ns3="f07b3059-971c-4d8e-8061-e7da3fc15b04" targetNamespace="http://schemas.microsoft.com/office/2006/metadata/properties" ma:root="true" ma:fieldsID="f1431f881e969f6c4babbcabda794bb5" ns2:_="" ns3:_="">
    <xsd:import namespace="1bd97851-31b3-4b1a-b34d-123165054c2f"/>
    <xsd:import namespace="f07b3059-971c-4d8e-8061-e7da3fc15b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97851-31b3-4b1a-b34d-123165054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5b2c9ff5-3899-474e-9646-70ef26d7c6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b3059-971c-4d8e-8061-e7da3fc15b0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65c8bc-1af5-4890-b3a0-86d19cdb6efd}" ma:internalName="TaxCatchAll" ma:showField="CatchAllData" ma:web="f07b3059-971c-4d8e-8061-e7da3fc15b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084348-519B-4034-BE34-EEFB125E2538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f07b3059-971c-4d8e-8061-e7da3fc15b04"/>
    <ds:schemaRef ds:uri="1bd97851-31b3-4b1a-b34d-123165054c2f"/>
  </ds:schemaRefs>
</ds:datastoreItem>
</file>

<file path=customXml/itemProps2.xml><?xml version="1.0" encoding="utf-8"?>
<ds:datastoreItem xmlns:ds="http://schemas.openxmlformats.org/officeDocument/2006/customXml" ds:itemID="{E46E6E55-A596-42F0-A242-9267460927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31D65F-917D-44EE-B312-5EE6BDB96F3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3727</TotalTime>
  <Words>903</Words>
  <Application>Microsoft Office PowerPoint</Application>
  <PresentationFormat>Personalizado</PresentationFormat>
  <Paragraphs>136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Microsoft Sans Serif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GUADALUPE</dc:creator>
  <cp:lastModifiedBy>Reservas</cp:lastModifiedBy>
  <cp:revision>7</cp:revision>
  <cp:lastPrinted>2025-04-21T08:42:44Z</cp:lastPrinted>
  <dcterms:created xsi:type="dcterms:W3CDTF">2023-05-04T07:29:40Z</dcterms:created>
  <dcterms:modified xsi:type="dcterms:W3CDTF">2025-10-30T15:58:14Z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2023-05-04T00:00:00Z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2023-05-04T00:00:00Z</vt:filetime>
  </property>
  <property fmtid="{D5CDD505-2E9C-101B-9397-08002B2CF9AE}" pid="5" name="ContentTypeId">
    <vt:lpwstr>0x01010042029A9BF5BF8942AD560EBCB5A51370</vt:lpwstr>
  </property>
  <property fmtid="{D5CDD505-2E9C-101B-9397-08002B2CF9AE}" pid="6" name="MediaServiceImageTags">
    <vt:lpwstr/>
  </property>
</Properties>
</file>